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0"/>
  </p:notesMasterIdLst>
  <p:handoutMasterIdLst>
    <p:handoutMasterId r:id="rId31"/>
  </p:handoutMasterIdLst>
  <p:sldIdLst>
    <p:sldId id="301" r:id="rId3"/>
    <p:sldId id="282" r:id="rId4"/>
    <p:sldId id="302" r:id="rId5"/>
    <p:sldId id="256" r:id="rId6"/>
    <p:sldId id="257" r:id="rId7"/>
    <p:sldId id="263" r:id="rId8"/>
    <p:sldId id="264" r:id="rId9"/>
    <p:sldId id="259" r:id="rId10"/>
    <p:sldId id="271" r:id="rId11"/>
    <p:sldId id="262" r:id="rId12"/>
    <p:sldId id="265" r:id="rId13"/>
    <p:sldId id="275" r:id="rId14"/>
    <p:sldId id="294" r:id="rId15"/>
    <p:sldId id="276" r:id="rId16"/>
    <p:sldId id="295" r:id="rId17"/>
    <p:sldId id="268" r:id="rId18"/>
    <p:sldId id="277" r:id="rId19"/>
    <p:sldId id="298" r:id="rId20"/>
    <p:sldId id="299" r:id="rId21"/>
    <p:sldId id="296" r:id="rId22"/>
    <p:sldId id="303" r:id="rId23"/>
    <p:sldId id="297" r:id="rId24"/>
    <p:sldId id="273" r:id="rId25"/>
    <p:sldId id="293" r:id="rId26"/>
    <p:sldId id="300" r:id="rId27"/>
    <p:sldId id="272" r:id="rId28"/>
    <p:sldId id="291" r:id="rId29"/>
  </p:sldIdLst>
  <p:sldSz cx="12188825"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6357" autoAdjust="0"/>
  </p:normalViewPr>
  <p:slideViewPr>
    <p:cSldViewPr>
      <p:cViewPr varScale="1">
        <p:scale>
          <a:sx n="110" d="100"/>
          <a:sy n="110" d="100"/>
        </p:scale>
        <p:origin x="426" y="7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0"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D9296-24A5-4F8F-924A-1430A69DB8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D23E27A-9D2D-402B-8B37-7E426BBFDBF7}">
      <dgm:prSet phldrT="[Текст]"/>
      <dgm:spPr/>
      <dgm:t>
        <a:bodyPr/>
        <a:lstStyle/>
        <a:p>
          <a:r>
            <a:rPr lang="en-US" dirty="0"/>
            <a:t>The order of entry into and exit from the Russian Federation</a:t>
          </a:r>
          <a:endParaRPr lang="ru-RU" dirty="0"/>
        </a:p>
      </dgm:t>
    </dgm:pt>
    <dgm:pt modelId="{E9F9A07D-96C3-4339-9A08-D5A911B82EA4}" type="parTrans" cxnId="{72EDB521-E388-4457-970D-66D353E13FA5}">
      <dgm:prSet/>
      <dgm:spPr/>
      <dgm:t>
        <a:bodyPr/>
        <a:lstStyle/>
        <a:p>
          <a:endParaRPr lang="ru-RU"/>
        </a:p>
      </dgm:t>
    </dgm:pt>
    <dgm:pt modelId="{F6E7B8E6-521E-48A0-908E-C9EB25B22874}" type="sibTrans" cxnId="{72EDB521-E388-4457-970D-66D353E13FA5}">
      <dgm:prSet/>
      <dgm:spPr/>
      <dgm:t>
        <a:bodyPr/>
        <a:lstStyle/>
        <a:p>
          <a:endParaRPr lang="ru-RU"/>
        </a:p>
      </dgm:t>
    </dgm:pt>
    <dgm:pt modelId="{5D258CB9-2F49-472F-AEB6-B4EBBEA83E5E}">
      <dgm:prSet phldrT="[Текст]"/>
      <dgm:spPr/>
      <dgm:t>
        <a:bodyPr/>
        <a:lstStyle/>
        <a:p>
          <a:r>
            <a:rPr lang="en-US" dirty="0"/>
            <a:t>The order of stay, residence on the territory of the Russian Federation</a:t>
          </a:r>
          <a:endParaRPr lang="ru-RU" dirty="0"/>
        </a:p>
      </dgm:t>
    </dgm:pt>
    <dgm:pt modelId="{48C5D8A0-B330-47F2-A650-3A621336E67C}" type="parTrans" cxnId="{865AC35C-D7C5-4237-B0C0-90C509524BAC}">
      <dgm:prSet/>
      <dgm:spPr/>
      <dgm:t>
        <a:bodyPr/>
        <a:lstStyle/>
        <a:p>
          <a:endParaRPr lang="ru-RU"/>
        </a:p>
      </dgm:t>
    </dgm:pt>
    <dgm:pt modelId="{ED86BB61-11B4-4C79-A7AB-7ED8152BA943}" type="sibTrans" cxnId="{865AC35C-D7C5-4237-B0C0-90C509524BAC}">
      <dgm:prSet/>
      <dgm:spPr/>
      <dgm:t>
        <a:bodyPr/>
        <a:lstStyle/>
        <a:p>
          <a:endParaRPr lang="ru-RU"/>
        </a:p>
      </dgm:t>
    </dgm:pt>
    <dgm:pt modelId="{84785C52-9D04-4220-A9E4-E6549D7E5553}">
      <dgm:prSet phldrT="[Текст]"/>
      <dgm:spPr/>
      <dgm:t>
        <a:bodyPr/>
        <a:lstStyle/>
        <a:p>
          <a:r>
            <a:rPr lang="en-US" dirty="0"/>
            <a:t>The procedure for carrying out labor activity in the Russian Federation</a:t>
          </a:r>
          <a:endParaRPr lang="ru-RU" dirty="0"/>
        </a:p>
      </dgm:t>
    </dgm:pt>
    <dgm:pt modelId="{70C0CA72-BC33-4360-99A3-19C9A884884C}" type="parTrans" cxnId="{572BE10B-9D11-4A96-AE98-A0E63FE4014C}">
      <dgm:prSet/>
      <dgm:spPr/>
      <dgm:t>
        <a:bodyPr/>
        <a:lstStyle/>
        <a:p>
          <a:endParaRPr lang="ru-RU"/>
        </a:p>
      </dgm:t>
    </dgm:pt>
    <dgm:pt modelId="{2C39EF8C-D172-43BC-B863-16B3BFEC0E06}" type="sibTrans" cxnId="{572BE10B-9D11-4A96-AE98-A0E63FE4014C}">
      <dgm:prSet/>
      <dgm:spPr/>
      <dgm:t>
        <a:bodyPr/>
        <a:lstStyle/>
        <a:p>
          <a:endParaRPr lang="ru-RU"/>
        </a:p>
      </dgm:t>
    </dgm:pt>
    <dgm:pt modelId="{467C642C-AF98-400A-810A-E872C485C44C}">
      <dgm:prSet phldrT="[Текст]"/>
      <dgm:spPr/>
      <dgm:t>
        <a:bodyPr/>
        <a:lstStyle/>
        <a:p>
          <a:r>
            <a:rPr lang="en-US" dirty="0"/>
            <a:t>The procedure for granting asylum in the Russian Federation</a:t>
          </a:r>
          <a:endParaRPr lang="ru-RU" dirty="0"/>
        </a:p>
      </dgm:t>
    </dgm:pt>
    <dgm:pt modelId="{60FC2664-82DC-406F-9BD5-6D35006CF4D7}" type="parTrans" cxnId="{09331A6C-C9E1-4DCC-AAD1-A03BC2F07041}">
      <dgm:prSet/>
      <dgm:spPr/>
      <dgm:t>
        <a:bodyPr/>
        <a:lstStyle/>
        <a:p>
          <a:endParaRPr lang="ru-RU"/>
        </a:p>
      </dgm:t>
    </dgm:pt>
    <dgm:pt modelId="{620B7EE6-DA49-4DCC-B851-12DD0ECCAC55}" type="sibTrans" cxnId="{09331A6C-C9E1-4DCC-AAD1-A03BC2F07041}">
      <dgm:prSet/>
      <dgm:spPr/>
      <dgm:t>
        <a:bodyPr/>
        <a:lstStyle/>
        <a:p>
          <a:endParaRPr lang="ru-RU"/>
        </a:p>
      </dgm:t>
    </dgm:pt>
    <dgm:pt modelId="{504587F3-8386-48F9-BDAD-9CC82B329B56}">
      <dgm:prSet phldrT="[Текст]"/>
      <dgm:spPr/>
      <dgm:t>
        <a:bodyPr/>
        <a:lstStyle/>
        <a:p>
          <a:r>
            <a:rPr lang="en-US" dirty="0"/>
            <a:t>Procedure for acquiring citizenship of the Russian Federation</a:t>
          </a:r>
          <a:endParaRPr lang="ru-RU" dirty="0"/>
        </a:p>
      </dgm:t>
    </dgm:pt>
    <dgm:pt modelId="{272A6DD0-DB4C-4AD7-9580-B613A88BC198}" type="parTrans" cxnId="{DBBE10D6-4411-4F8C-965A-B61998C5DE63}">
      <dgm:prSet/>
      <dgm:spPr/>
      <dgm:t>
        <a:bodyPr/>
        <a:lstStyle/>
        <a:p>
          <a:endParaRPr lang="ru-RU"/>
        </a:p>
      </dgm:t>
    </dgm:pt>
    <dgm:pt modelId="{F5AB0525-1B8F-4EF8-94F3-F92523ECFD6A}" type="sibTrans" cxnId="{DBBE10D6-4411-4F8C-965A-B61998C5DE63}">
      <dgm:prSet/>
      <dgm:spPr/>
      <dgm:t>
        <a:bodyPr/>
        <a:lstStyle/>
        <a:p>
          <a:endParaRPr lang="ru-RU"/>
        </a:p>
      </dgm:t>
    </dgm:pt>
    <dgm:pt modelId="{C2AD7F66-4CF2-423B-A0F8-AD8DADD218D6}" type="pres">
      <dgm:prSet presAssocID="{90DD9296-24A5-4F8F-924A-1430A69DB837}" presName="linear" presStyleCnt="0">
        <dgm:presLayoutVars>
          <dgm:dir/>
          <dgm:animLvl val="lvl"/>
          <dgm:resizeHandles val="exact"/>
        </dgm:presLayoutVars>
      </dgm:prSet>
      <dgm:spPr/>
    </dgm:pt>
    <dgm:pt modelId="{A070FE58-4AB7-4535-9AB3-658349EDEDFC}" type="pres">
      <dgm:prSet presAssocID="{ED23E27A-9D2D-402B-8B37-7E426BBFDBF7}" presName="parentLin" presStyleCnt="0"/>
      <dgm:spPr/>
    </dgm:pt>
    <dgm:pt modelId="{B98B3B3C-969D-4328-898F-AD265CD072DA}" type="pres">
      <dgm:prSet presAssocID="{ED23E27A-9D2D-402B-8B37-7E426BBFDBF7}" presName="parentLeftMargin" presStyleLbl="node1" presStyleIdx="0" presStyleCnt="5"/>
      <dgm:spPr/>
    </dgm:pt>
    <dgm:pt modelId="{7926A6D3-9156-46FF-83A7-B388C2CE3AAB}" type="pres">
      <dgm:prSet presAssocID="{ED23E27A-9D2D-402B-8B37-7E426BBFDBF7}" presName="parentText" presStyleLbl="node1" presStyleIdx="0" presStyleCnt="5">
        <dgm:presLayoutVars>
          <dgm:chMax val="0"/>
          <dgm:bulletEnabled val="1"/>
        </dgm:presLayoutVars>
      </dgm:prSet>
      <dgm:spPr/>
    </dgm:pt>
    <dgm:pt modelId="{6880002F-3D07-415E-B266-F853A8ED2D10}" type="pres">
      <dgm:prSet presAssocID="{ED23E27A-9D2D-402B-8B37-7E426BBFDBF7}" presName="negativeSpace" presStyleCnt="0"/>
      <dgm:spPr/>
    </dgm:pt>
    <dgm:pt modelId="{37216626-E982-4F50-A3B9-9D9F8AFD09F7}" type="pres">
      <dgm:prSet presAssocID="{ED23E27A-9D2D-402B-8B37-7E426BBFDBF7}" presName="childText" presStyleLbl="conFgAcc1" presStyleIdx="0" presStyleCnt="5">
        <dgm:presLayoutVars>
          <dgm:bulletEnabled val="1"/>
        </dgm:presLayoutVars>
      </dgm:prSet>
      <dgm:spPr/>
    </dgm:pt>
    <dgm:pt modelId="{8E889D92-1656-451C-BFB7-A9BBE82FF198}" type="pres">
      <dgm:prSet presAssocID="{F6E7B8E6-521E-48A0-908E-C9EB25B22874}" presName="spaceBetweenRectangles" presStyleCnt="0"/>
      <dgm:spPr/>
    </dgm:pt>
    <dgm:pt modelId="{CE56E47E-CB51-4A9F-A338-30883A6EEAFB}" type="pres">
      <dgm:prSet presAssocID="{5D258CB9-2F49-472F-AEB6-B4EBBEA83E5E}" presName="parentLin" presStyleCnt="0"/>
      <dgm:spPr/>
    </dgm:pt>
    <dgm:pt modelId="{750C3D4C-7356-4C28-B613-F49C88302F32}" type="pres">
      <dgm:prSet presAssocID="{5D258CB9-2F49-472F-AEB6-B4EBBEA83E5E}" presName="parentLeftMargin" presStyleLbl="node1" presStyleIdx="0" presStyleCnt="5"/>
      <dgm:spPr/>
    </dgm:pt>
    <dgm:pt modelId="{50884BDC-F130-4248-80B5-96BF82FF338A}" type="pres">
      <dgm:prSet presAssocID="{5D258CB9-2F49-472F-AEB6-B4EBBEA83E5E}" presName="parentText" presStyleLbl="node1" presStyleIdx="1" presStyleCnt="5">
        <dgm:presLayoutVars>
          <dgm:chMax val="0"/>
          <dgm:bulletEnabled val="1"/>
        </dgm:presLayoutVars>
      </dgm:prSet>
      <dgm:spPr/>
    </dgm:pt>
    <dgm:pt modelId="{D2A0A97A-7C4E-4390-B477-A74DA21AA5C1}" type="pres">
      <dgm:prSet presAssocID="{5D258CB9-2F49-472F-AEB6-B4EBBEA83E5E}" presName="negativeSpace" presStyleCnt="0"/>
      <dgm:spPr/>
    </dgm:pt>
    <dgm:pt modelId="{98F599E1-86A7-41F2-8D9E-14F1D3958DD4}" type="pres">
      <dgm:prSet presAssocID="{5D258CB9-2F49-472F-AEB6-B4EBBEA83E5E}" presName="childText" presStyleLbl="conFgAcc1" presStyleIdx="1" presStyleCnt="5">
        <dgm:presLayoutVars>
          <dgm:bulletEnabled val="1"/>
        </dgm:presLayoutVars>
      </dgm:prSet>
      <dgm:spPr/>
    </dgm:pt>
    <dgm:pt modelId="{2B5503E2-0A76-466C-92DF-99FD6409DE80}" type="pres">
      <dgm:prSet presAssocID="{ED86BB61-11B4-4C79-A7AB-7ED8152BA943}" presName="spaceBetweenRectangles" presStyleCnt="0"/>
      <dgm:spPr/>
    </dgm:pt>
    <dgm:pt modelId="{D9218F1A-DFC3-4A1A-B53C-C65F709EB28D}" type="pres">
      <dgm:prSet presAssocID="{84785C52-9D04-4220-A9E4-E6549D7E5553}" presName="parentLin" presStyleCnt="0"/>
      <dgm:spPr/>
    </dgm:pt>
    <dgm:pt modelId="{96CB5CD2-827F-4CD3-9DF1-A2B4E34E2F34}" type="pres">
      <dgm:prSet presAssocID="{84785C52-9D04-4220-A9E4-E6549D7E5553}" presName="parentLeftMargin" presStyleLbl="node1" presStyleIdx="1" presStyleCnt="5"/>
      <dgm:spPr/>
    </dgm:pt>
    <dgm:pt modelId="{4003F1C4-D4AA-4853-A0D9-B22F4F78E350}" type="pres">
      <dgm:prSet presAssocID="{84785C52-9D04-4220-A9E4-E6549D7E5553}" presName="parentText" presStyleLbl="node1" presStyleIdx="2" presStyleCnt="5">
        <dgm:presLayoutVars>
          <dgm:chMax val="0"/>
          <dgm:bulletEnabled val="1"/>
        </dgm:presLayoutVars>
      </dgm:prSet>
      <dgm:spPr/>
    </dgm:pt>
    <dgm:pt modelId="{8D40D902-36EE-4DC5-891E-63DCB56FFAE6}" type="pres">
      <dgm:prSet presAssocID="{84785C52-9D04-4220-A9E4-E6549D7E5553}" presName="negativeSpace" presStyleCnt="0"/>
      <dgm:spPr/>
    </dgm:pt>
    <dgm:pt modelId="{044F3A9F-3B13-4AE2-8B8E-36A69B2A53D4}" type="pres">
      <dgm:prSet presAssocID="{84785C52-9D04-4220-A9E4-E6549D7E5553}" presName="childText" presStyleLbl="conFgAcc1" presStyleIdx="2" presStyleCnt="5">
        <dgm:presLayoutVars>
          <dgm:bulletEnabled val="1"/>
        </dgm:presLayoutVars>
      </dgm:prSet>
      <dgm:spPr/>
    </dgm:pt>
    <dgm:pt modelId="{EACBFA5F-C3A8-4EB0-9B28-E1E838EA4D2C}" type="pres">
      <dgm:prSet presAssocID="{2C39EF8C-D172-43BC-B863-16B3BFEC0E06}" presName="spaceBetweenRectangles" presStyleCnt="0"/>
      <dgm:spPr/>
    </dgm:pt>
    <dgm:pt modelId="{11353E20-35A8-486A-97A0-565AA90F3BB1}" type="pres">
      <dgm:prSet presAssocID="{467C642C-AF98-400A-810A-E872C485C44C}" presName="parentLin" presStyleCnt="0"/>
      <dgm:spPr/>
    </dgm:pt>
    <dgm:pt modelId="{8EBA4812-787E-4179-9DE2-F74F01F72BE2}" type="pres">
      <dgm:prSet presAssocID="{467C642C-AF98-400A-810A-E872C485C44C}" presName="parentLeftMargin" presStyleLbl="node1" presStyleIdx="2" presStyleCnt="5"/>
      <dgm:spPr/>
    </dgm:pt>
    <dgm:pt modelId="{2AD8EFD1-69FD-41EE-B2C2-8AFC2C7701E2}" type="pres">
      <dgm:prSet presAssocID="{467C642C-AF98-400A-810A-E872C485C44C}" presName="parentText" presStyleLbl="node1" presStyleIdx="3" presStyleCnt="5">
        <dgm:presLayoutVars>
          <dgm:chMax val="0"/>
          <dgm:bulletEnabled val="1"/>
        </dgm:presLayoutVars>
      </dgm:prSet>
      <dgm:spPr/>
    </dgm:pt>
    <dgm:pt modelId="{5A031B5A-F86A-46AD-8C06-53046A2C68D6}" type="pres">
      <dgm:prSet presAssocID="{467C642C-AF98-400A-810A-E872C485C44C}" presName="negativeSpace" presStyleCnt="0"/>
      <dgm:spPr/>
    </dgm:pt>
    <dgm:pt modelId="{3CABAAD0-5EC0-4F82-81F9-EB5DE0551FB1}" type="pres">
      <dgm:prSet presAssocID="{467C642C-AF98-400A-810A-E872C485C44C}" presName="childText" presStyleLbl="conFgAcc1" presStyleIdx="3" presStyleCnt="5">
        <dgm:presLayoutVars>
          <dgm:bulletEnabled val="1"/>
        </dgm:presLayoutVars>
      </dgm:prSet>
      <dgm:spPr/>
    </dgm:pt>
    <dgm:pt modelId="{13282E60-6102-44D7-92E5-8DC8636F4E82}" type="pres">
      <dgm:prSet presAssocID="{620B7EE6-DA49-4DCC-B851-12DD0ECCAC55}" presName="spaceBetweenRectangles" presStyleCnt="0"/>
      <dgm:spPr/>
    </dgm:pt>
    <dgm:pt modelId="{9D539B10-37AE-4C8B-8E21-4E3B25280F2B}" type="pres">
      <dgm:prSet presAssocID="{504587F3-8386-48F9-BDAD-9CC82B329B56}" presName="parentLin" presStyleCnt="0"/>
      <dgm:spPr/>
    </dgm:pt>
    <dgm:pt modelId="{97A82035-E5EA-4CEE-84EC-BB0345DB823C}" type="pres">
      <dgm:prSet presAssocID="{504587F3-8386-48F9-BDAD-9CC82B329B56}" presName="parentLeftMargin" presStyleLbl="node1" presStyleIdx="3" presStyleCnt="5"/>
      <dgm:spPr/>
    </dgm:pt>
    <dgm:pt modelId="{2A42A36D-6817-4980-A926-E6BEF759E82C}" type="pres">
      <dgm:prSet presAssocID="{504587F3-8386-48F9-BDAD-9CC82B329B56}" presName="parentText" presStyleLbl="node1" presStyleIdx="4" presStyleCnt="5">
        <dgm:presLayoutVars>
          <dgm:chMax val="0"/>
          <dgm:bulletEnabled val="1"/>
        </dgm:presLayoutVars>
      </dgm:prSet>
      <dgm:spPr/>
    </dgm:pt>
    <dgm:pt modelId="{28039B75-FAF8-45A2-98E6-92205E932896}" type="pres">
      <dgm:prSet presAssocID="{504587F3-8386-48F9-BDAD-9CC82B329B56}" presName="negativeSpace" presStyleCnt="0"/>
      <dgm:spPr/>
    </dgm:pt>
    <dgm:pt modelId="{AEFA8905-7179-4D8F-A05B-212EF62C6D4F}" type="pres">
      <dgm:prSet presAssocID="{504587F3-8386-48F9-BDAD-9CC82B329B56}" presName="childText" presStyleLbl="conFgAcc1" presStyleIdx="4" presStyleCnt="5">
        <dgm:presLayoutVars>
          <dgm:bulletEnabled val="1"/>
        </dgm:presLayoutVars>
      </dgm:prSet>
      <dgm:spPr/>
    </dgm:pt>
  </dgm:ptLst>
  <dgm:cxnLst>
    <dgm:cxn modelId="{475BE206-4314-4D64-AE9E-040453B0BAB9}" type="presOf" srcId="{84785C52-9D04-4220-A9E4-E6549D7E5553}" destId="{96CB5CD2-827F-4CD3-9DF1-A2B4E34E2F34}" srcOrd="0" destOrd="0" presId="urn:microsoft.com/office/officeart/2005/8/layout/list1"/>
    <dgm:cxn modelId="{572BE10B-9D11-4A96-AE98-A0E63FE4014C}" srcId="{90DD9296-24A5-4F8F-924A-1430A69DB837}" destId="{84785C52-9D04-4220-A9E4-E6549D7E5553}" srcOrd="2" destOrd="0" parTransId="{70C0CA72-BC33-4360-99A3-19C9A884884C}" sibTransId="{2C39EF8C-D172-43BC-B863-16B3BFEC0E06}"/>
    <dgm:cxn modelId="{72EDB521-E388-4457-970D-66D353E13FA5}" srcId="{90DD9296-24A5-4F8F-924A-1430A69DB837}" destId="{ED23E27A-9D2D-402B-8B37-7E426BBFDBF7}" srcOrd="0" destOrd="0" parTransId="{E9F9A07D-96C3-4339-9A08-D5A911B82EA4}" sibTransId="{F6E7B8E6-521E-48A0-908E-C9EB25B22874}"/>
    <dgm:cxn modelId="{D448BB33-B614-48DD-93CA-06DD9CFCA7D6}" type="presOf" srcId="{504587F3-8386-48F9-BDAD-9CC82B329B56}" destId="{2A42A36D-6817-4980-A926-E6BEF759E82C}" srcOrd="1" destOrd="0" presId="urn:microsoft.com/office/officeart/2005/8/layout/list1"/>
    <dgm:cxn modelId="{8085F93E-EBE9-47B5-958C-0D9470C7D117}" type="presOf" srcId="{84785C52-9D04-4220-A9E4-E6549D7E5553}" destId="{4003F1C4-D4AA-4853-A0D9-B22F4F78E350}" srcOrd="1" destOrd="0" presId="urn:microsoft.com/office/officeart/2005/8/layout/list1"/>
    <dgm:cxn modelId="{865AC35C-D7C5-4237-B0C0-90C509524BAC}" srcId="{90DD9296-24A5-4F8F-924A-1430A69DB837}" destId="{5D258CB9-2F49-472F-AEB6-B4EBBEA83E5E}" srcOrd="1" destOrd="0" parTransId="{48C5D8A0-B330-47F2-A650-3A621336E67C}" sibTransId="{ED86BB61-11B4-4C79-A7AB-7ED8152BA943}"/>
    <dgm:cxn modelId="{50513244-65EB-40D3-974C-A6AEBF17AD99}" type="presOf" srcId="{467C642C-AF98-400A-810A-E872C485C44C}" destId="{2AD8EFD1-69FD-41EE-B2C2-8AFC2C7701E2}" srcOrd="1" destOrd="0" presId="urn:microsoft.com/office/officeart/2005/8/layout/list1"/>
    <dgm:cxn modelId="{09331A6C-C9E1-4DCC-AAD1-A03BC2F07041}" srcId="{90DD9296-24A5-4F8F-924A-1430A69DB837}" destId="{467C642C-AF98-400A-810A-E872C485C44C}" srcOrd="3" destOrd="0" parTransId="{60FC2664-82DC-406F-9BD5-6D35006CF4D7}" sibTransId="{620B7EE6-DA49-4DCC-B851-12DD0ECCAC55}"/>
    <dgm:cxn modelId="{9F93BEA4-2942-4D5F-87F2-E07285A392CF}" type="presOf" srcId="{5D258CB9-2F49-472F-AEB6-B4EBBEA83E5E}" destId="{50884BDC-F130-4248-80B5-96BF82FF338A}" srcOrd="1" destOrd="0" presId="urn:microsoft.com/office/officeart/2005/8/layout/list1"/>
    <dgm:cxn modelId="{F2EEE7A6-ABD1-4BB8-8C2F-86DD9815397B}" type="presOf" srcId="{ED23E27A-9D2D-402B-8B37-7E426BBFDBF7}" destId="{B98B3B3C-969D-4328-898F-AD265CD072DA}" srcOrd="0" destOrd="0" presId="urn:microsoft.com/office/officeart/2005/8/layout/list1"/>
    <dgm:cxn modelId="{6D19D0B5-3423-4992-A627-2D2FBEC00B93}" type="presOf" srcId="{90DD9296-24A5-4F8F-924A-1430A69DB837}" destId="{C2AD7F66-4CF2-423B-A0F8-AD8DADD218D6}" srcOrd="0" destOrd="0" presId="urn:microsoft.com/office/officeart/2005/8/layout/list1"/>
    <dgm:cxn modelId="{0F4D87BB-853D-419F-A043-B16696082C16}" type="presOf" srcId="{ED23E27A-9D2D-402B-8B37-7E426BBFDBF7}" destId="{7926A6D3-9156-46FF-83A7-B388C2CE3AAB}" srcOrd="1" destOrd="0" presId="urn:microsoft.com/office/officeart/2005/8/layout/list1"/>
    <dgm:cxn modelId="{266F45CF-F1A2-4007-AD4F-EEE1EC32842E}" type="presOf" srcId="{5D258CB9-2F49-472F-AEB6-B4EBBEA83E5E}" destId="{750C3D4C-7356-4C28-B613-F49C88302F32}" srcOrd="0" destOrd="0" presId="urn:microsoft.com/office/officeart/2005/8/layout/list1"/>
    <dgm:cxn modelId="{26DFF9D4-4F5D-4482-B323-234E7E7FC84C}" type="presOf" srcId="{467C642C-AF98-400A-810A-E872C485C44C}" destId="{8EBA4812-787E-4179-9DE2-F74F01F72BE2}" srcOrd="0" destOrd="0" presId="urn:microsoft.com/office/officeart/2005/8/layout/list1"/>
    <dgm:cxn modelId="{DBBE10D6-4411-4F8C-965A-B61998C5DE63}" srcId="{90DD9296-24A5-4F8F-924A-1430A69DB837}" destId="{504587F3-8386-48F9-BDAD-9CC82B329B56}" srcOrd="4" destOrd="0" parTransId="{272A6DD0-DB4C-4AD7-9580-B613A88BC198}" sibTransId="{F5AB0525-1B8F-4EF8-94F3-F92523ECFD6A}"/>
    <dgm:cxn modelId="{5F12A6D8-D731-4069-945A-F84FCA82C675}" type="presOf" srcId="{504587F3-8386-48F9-BDAD-9CC82B329B56}" destId="{97A82035-E5EA-4CEE-84EC-BB0345DB823C}" srcOrd="0" destOrd="0" presId="urn:microsoft.com/office/officeart/2005/8/layout/list1"/>
    <dgm:cxn modelId="{335F9354-7FB1-4EC2-B97F-151D39C606AB}" type="presParOf" srcId="{C2AD7F66-4CF2-423B-A0F8-AD8DADD218D6}" destId="{A070FE58-4AB7-4535-9AB3-658349EDEDFC}" srcOrd="0" destOrd="0" presId="urn:microsoft.com/office/officeart/2005/8/layout/list1"/>
    <dgm:cxn modelId="{77030D36-5BD5-4019-BE6F-E55956D87C4B}" type="presParOf" srcId="{A070FE58-4AB7-4535-9AB3-658349EDEDFC}" destId="{B98B3B3C-969D-4328-898F-AD265CD072DA}" srcOrd="0" destOrd="0" presId="urn:microsoft.com/office/officeart/2005/8/layout/list1"/>
    <dgm:cxn modelId="{3DD580D9-002A-4EF1-8625-D9D8E7F1F021}" type="presParOf" srcId="{A070FE58-4AB7-4535-9AB3-658349EDEDFC}" destId="{7926A6D3-9156-46FF-83A7-B388C2CE3AAB}" srcOrd="1" destOrd="0" presId="urn:microsoft.com/office/officeart/2005/8/layout/list1"/>
    <dgm:cxn modelId="{A1347CF5-CB85-4366-B444-CF3E418B9B14}" type="presParOf" srcId="{C2AD7F66-4CF2-423B-A0F8-AD8DADD218D6}" destId="{6880002F-3D07-415E-B266-F853A8ED2D10}" srcOrd="1" destOrd="0" presId="urn:microsoft.com/office/officeart/2005/8/layout/list1"/>
    <dgm:cxn modelId="{2625D629-A0A1-4DFC-9A96-A58C780B5BE1}" type="presParOf" srcId="{C2AD7F66-4CF2-423B-A0F8-AD8DADD218D6}" destId="{37216626-E982-4F50-A3B9-9D9F8AFD09F7}" srcOrd="2" destOrd="0" presId="urn:microsoft.com/office/officeart/2005/8/layout/list1"/>
    <dgm:cxn modelId="{6524C1CF-D889-4469-BFD3-259CA89113C6}" type="presParOf" srcId="{C2AD7F66-4CF2-423B-A0F8-AD8DADD218D6}" destId="{8E889D92-1656-451C-BFB7-A9BBE82FF198}" srcOrd="3" destOrd="0" presId="urn:microsoft.com/office/officeart/2005/8/layout/list1"/>
    <dgm:cxn modelId="{52CE3D88-41E0-43C6-9122-B61CD0A67886}" type="presParOf" srcId="{C2AD7F66-4CF2-423B-A0F8-AD8DADD218D6}" destId="{CE56E47E-CB51-4A9F-A338-30883A6EEAFB}" srcOrd="4" destOrd="0" presId="urn:microsoft.com/office/officeart/2005/8/layout/list1"/>
    <dgm:cxn modelId="{02A99B5D-440A-4B0C-BC74-3228149F742C}" type="presParOf" srcId="{CE56E47E-CB51-4A9F-A338-30883A6EEAFB}" destId="{750C3D4C-7356-4C28-B613-F49C88302F32}" srcOrd="0" destOrd="0" presId="urn:microsoft.com/office/officeart/2005/8/layout/list1"/>
    <dgm:cxn modelId="{A13D9120-4B3C-47E6-8550-A0E0E366070A}" type="presParOf" srcId="{CE56E47E-CB51-4A9F-A338-30883A6EEAFB}" destId="{50884BDC-F130-4248-80B5-96BF82FF338A}" srcOrd="1" destOrd="0" presId="urn:microsoft.com/office/officeart/2005/8/layout/list1"/>
    <dgm:cxn modelId="{8B285B08-2F09-4A7E-BC13-06BEB5969E44}" type="presParOf" srcId="{C2AD7F66-4CF2-423B-A0F8-AD8DADD218D6}" destId="{D2A0A97A-7C4E-4390-B477-A74DA21AA5C1}" srcOrd="5" destOrd="0" presId="urn:microsoft.com/office/officeart/2005/8/layout/list1"/>
    <dgm:cxn modelId="{A5C6F635-655B-47D2-A172-CB7334028EE0}" type="presParOf" srcId="{C2AD7F66-4CF2-423B-A0F8-AD8DADD218D6}" destId="{98F599E1-86A7-41F2-8D9E-14F1D3958DD4}" srcOrd="6" destOrd="0" presId="urn:microsoft.com/office/officeart/2005/8/layout/list1"/>
    <dgm:cxn modelId="{0AA2F018-3F12-460C-B9CA-C0C2AAE28052}" type="presParOf" srcId="{C2AD7F66-4CF2-423B-A0F8-AD8DADD218D6}" destId="{2B5503E2-0A76-466C-92DF-99FD6409DE80}" srcOrd="7" destOrd="0" presId="urn:microsoft.com/office/officeart/2005/8/layout/list1"/>
    <dgm:cxn modelId="{A0E631F4-1CE0-45D3-B44A-02E982D5B370}" type="presParOf" srcId="{C2AD7F66-4CF2-423B-A0F8-AD8DADD218D6}" destId="{D9218F1A-DFC3-4A1A-B53C-C65F709EB28D}" srcOrd="8" destOrd="0" presId="urn:microsoft.com/office/officeart/2005/8/layout/list1"/>
    <dgm:cxn modelId="{EA250B73-8221-419E-84B3-ED47B52951D5}" type="presParOf" srcId="{D9218F1A-DFC3-4A1A-B53C-C65F709EB28D}" destId="{96CB5CD2-827F-4CD3-9DF1-A2B4E34E2F34}" srcOrd="0" destOrd="0" presId="urn:microsoft.com/office/officeart/2005/8/layout/list1"/>
    <dgm:cxn modelId="{EC8C02E3-291F-43F4-86D5-DFD04BDD8E8E}" type="presParOf" srcId="{D9218F1A-DFC3-4A1A-B53C-C65F709EB28D}" destId="{4003F1C4-D4AA-4853-A0D9-B22F4F78E350}" srcOrd="1" destOrd="0" presId="urn:microsoft.com/office/officeart/2005/8/layout/list1"/>
    <dgm:cxn modelId="{FFF922F1-06C1-43E7-9D45-07543DF4B435}" type="presParOf" srcId="{C2AD7F66-4CF2-423B-A0F8-AD8DADD218D6}" destId="{8D40D902-36EE-4DC5-891E-63DCB56FFAE6}" srcOrd="9" destOrd="0" presId="urn:microsoft.com/office/officeart/2005/8/layout/list1"/>
    <dgm:cxn modelId="{FE04C09A-1272-4658-A91B-67988F9CE7E9}" type="presParOf" srcId="{C2AD7F66-4CF2-423B-A0F8-AD8DADD218D6}" destId="{044F3A9F-3B13-4AE2-8B8E-36A69B2A53D4}" srcOrd="10" destOrd="0" presId="urn:microsoft.com/office/officeart/2005/8/layout/list1"/>
    <dgm:cxn modelId="{1C7A69C7-9928-4935-A421-147FC2D19A2D}" type="presParOf" srcId="{C2AD7F66-4CF2-423B-A0F8-AD8DADD218D6}" destId="{EACBFA5F-C3A8-4EB0-9B28-E1E838EA4D2C}" srcOrd="11" destOrd="0" presId="urn:microsoft.com/office/officeart/2005/8/layout/list1"/>
    <dgm:cxn modelId="{CA4AF218-414B-41A6-9E79-1BF2E55C602F}" type="presParOf" srcId="{C2AD7F66-4CF2-423B-A0F8-AD8DADD218D6}" destId="{11353E20-35A8-486A-97A0-565AA90F3BB1}" srcOrd="12" destOrd="0" presId="urn:microsoft.com/office/officeart/2005/8/layout/list1"/>
    <dgm:cxn modelId="{5B9817D1-1FB6-4272-BB24-37DF577C514B}" type="presParOf" srcId="{11353E20-35A8-486A-97A0-565AA90F3BB1}" destId="{8EBA4812-787E-4179-9DE2-F74F01F72BE2}" srcOrd="0" destOrd="0" presId="urn:microsoft.com/office/officeart/2005/8/layout/list1"/>
    <dgm:cxn modelId="{DC09BBCA-4A2B-4B67-BE9D-D2C8AF22BC97}" type="presParOf" srcId="{11353E20-35A8-486A-97A0-565AA90F3BB1}" destId="{2AD8EFD1-69FD-41EE-B2C2-8AFC2C7701E2}" srcOrd="1" destOrd="0" presId="urn:microsoft.com/office/officeart/2005/8/layout/list1"/>
    <dgm:cxn modelId="{FFF28DE1-0718-4434-9FE1-A71C321C2B20}" type="presParOf" srcId="{C2AD7F66-4CF2-423B-A0F8-AD8DADD218D6}" destId="{5A031B5A-F86A-46AD-8C06-53046A2C68D6}" srcOrd="13" destOrd="0" presId="urn:microsoft.com/office/officeart/2005/8/layout/list1"/>
    <dgm:cxn modelId="{4A90AF74-7BB5-4346-9442-5FD271CB41B1}" type="presParOf" srcId="{C2AD7F66-4CF2-423B-A0F8-AD8DADD218D6}" destId="{3CABAAD0-5EC0-4F82-81F9-EB5DE0551FB1}" srcOrd="14" destOrd="0" presId="urn:microsoft.com/office/officeart/2005/8/layout/list1"/>
    <dgm:cxn modelId="{40CC4F23-6539-4031-B156-B6E25F4B84C4}" type="presParOf" srcId="{C2AD7F66-4CF2-423B-A0F8-AD8DADD218D6}" destId="{13282E60-6102-44D7-92E5-8DC8636F4E82}" srcOrd="15" destOrd="0" presId="urn:microsoft.com/office/officeart/2005/8/layout/list1"/>
    <dgm:cxn modelId="{62A49690-1D11-489E-8EAD-1C293E7F40CF}" type="presParOf" srcId="{C2AD7F66-4CF2-423B-A0F8-AD8DADD218D6}" destId="{9D539B10-37AE-4C8B-8E21-4E3B25280F2B}" srcOrd="16" destOrd="0" presId="urn:microsoft.com/office/officeart/2005/8/layout/list1"/>
    <dgm:cxn modelId="{C323DB78-CD7C-47F7-9E44-D3626782068A}" type="presParOf" srcId="{9D539B10-37AE-4C8B-8E21-4E3B25280F2B}" destId="{97A82035-E5EA-4CEE-84EC-BB0345DB823C}" srcOrd="0" destOrd="0" presId="urn:microsoft.com/office/officeart/2005/8/layout/list1"/>
    <dgm:cxn modelId="{27A745C9-9BD0-4781-9F6D-1CA2ABFB295A}" type="presParOf" srcId="{9D539B10-37AE-4C8B-8E21-4E3B25280F2B}" destId="{2A42A36D-6817-4980-A926-E6BEF759E82C}" srcOrd="1" destOrd="0" presId="urn:microsoft.com/office/officeart/2005/8/layout/list1"/>
    <dgm:cxn modelId="{81ABB113-1208-4937-AAA8-22B132F47A43}" type="presParOf" srcId="{C2AD7F66-4CF2-423B-A0F8-AD8DADD218D6}" destId="{28039B75-FAF8-45A2-98E6-92205E932896}" srcOrd="17" destOrd="0" presId="urn:microsoft.com/office/officeart/2005/8/layout/list1"/>
    <dgm:cxn modelId="{BB0640EC-24A7-4C97-B904-3659DDD2CD94}" type="presParOf" srcId="{C2AD7F66-4CF2-423B-A0F8-AD8DADD218D6}" destId="{AEFA8905-7179-4D8F-A05B-212EF62C6D4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8C844-CA70-4619-B248-4B78624F88F3}"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ru-RU"/>
        </a:p>
      </dgm:t>
    </dgm:pt>
    <dgm:pt modelId="{369993D8-79A3-41FE-A342-3BDC1261B4DA}">
      <dgm:prSet phldrT="[Текст]" custT="1"/>
      <dgm:spPr>
        <a:scene3d>
          <a:camera prst="orthographicFront"/>
          <a:lightRig rig="flat" dir="t"/>
        </a:scene3d>
        <a:sp3d prstMaterial="plastic">
          <a:bevelT w="120900" h="88900" prst="slope"/>
          <a:bevelB w="88900" h="31750" prst="angle"/>
        </a:sp3d>
      </dgm:spPr>
      <dgm:t>
        <a:bodyPr/>
        <a:lstStyle/>
        <a:p>
          <a:r>
            <a:rPr lang="en-US" sz="2000" dirty="0">
              <a:solidFill>
                <a:srgbClr val="7030A0"/>
              </a:solidFill>
            </a:rPr>
            <a:t>Who has the right to work in the Russian Federation without a patent</a:t>
          </a:r>
          <a:endParaRPr lang="ru-RU" sz="2000" dirty="0">
            <a:solidFill>
              <a:srgbClr val="7030A0"/>
            </a:solidFill>
          </a:endParaRPr>
        </a:p>
      </dgm:t>
    </dgm:pt>
    <dgm:pt modelId="{141EE465-8D43-4B98-AF9E-D8E1ED6DB79F}" type="parTrans" cxnId="{3DFB1587-92DC-4826-9159-F54E7E0A1AED}">
      <dgm:prSet/>
      <dgm:spPr/>
      <dgm:t>
        <a:bodyPr/>
        <a:lstStyle/>
        <a:p>
          <a:endParaRPr lang="ru-RU"/>
        </a:p>
      </dgm:t>
    </dgm:pt>
    <dgm:pt modelId="{CAA338EE-9BD7-4022-A0C3-394287E07A0B}" type="sibTrans" cxnId="{3DFB1587-92DC-4826-9159-F54E7E0A1AED}">
      <dgm:prSet/>
      <dgm:spPr/>
      <dgm:t>
        <a:bodyPr/>
        <a:lstStyle/>
        <a:p>
          <a:endParaRPr lang="ru-RU"/>
        </a:p>
      </dgm:t>
    </dgm:pt>
    <dgm:pt modelId="{2D186CDA-360D-4DD2-AB18-E2134B0EA66F}">
      <dgm:prSet phldrT="[Текст]" custT="1"/>
      <dgm:spPr>
        <a:scene3d>
          <a:camera prst="orthographicFront"/>
          <a:lightRig rig="flat" dir="t"/>
        </a:scene3d>
        <a:sp3d prstMaterial="plastic">
          <a:bevelT w="120900" h="88900" prst="slope"/>
          <a:bevelB w="88900" h="31750" prst="angle"/>
        </a:sp3d>
      </dgm:spPr>
      <dgm:t>
        <a:bodyPr/>
        <a:lstStyle/>
        <a:p>
          <a:r>
            <a:rPr lang="en-US" sz="1800" dirty="0">
              <a:solidFill>
                <a:srgbClr val="7030A0"/>
              </a:solidFill>
            </a:rPr>
            <a:t>Persons permanently residing in the Russian Federation</a:t>
          </a:r>
          <a:endParaRPr lang="ru-RU" sz="1800" dirty="0">
            <a:solidFill>
              <a:srgbClr val="7030A0"/>
            </a:solidFill>
          </a:endParaRPr>
        </a:p>
      </dgm:t>
    </dgm:pt>
    <dgm:pt modelId="{20DD579E-38D9-4991-953E-273C15113EBE}" type="parTrans" cxnId="{2A36951F-9392-4922-A0B9-EAC772C3D1AC}">
      <dgm:prSet/>
      <dgm:spPr>
        <a:scene3d>
          <a:camera prst="orthographicFront"/>
          <a:lightRig rig="flat" dir="t"/>
        </a:scene3d>
        <a:sp3d>
          <a:bevelT prst="slope"/>
        </a:sp3d>
      </dgm:spPr>
      <dgm:t>
        <a:bodyPr/>
        <a:lstStyle/>
        <a:p>
          <a:endParaRPr lang="ru-RU"/>
        </a:p>
      </dgm:t>
    </dgm:pt>
    <dgm:pt modelId="{CB42F8CD-19D0-44E9-B96F-3D62C5B792C0}" type="sibTrans" cxnId="{2A36951F-9392-4922-A0B9-EAC772C3D1AC}">
      <dgm:prSet/>
      <dgm:spPr/>
      <dgm:t>
        <a:bodyPr/>
        <a:lstStyle/>
        <a:p>
          <a:endParaRPr lang="ru-RU"/>
        </a:p>
      </dgm:t>
    </dgm:pt>
    <dgm:pt modelId="{4C7E8DF8-C5D8-4036-A19C-D65152B67B17}">
      <dgm:prSet phldrT="[Текст]" custT="1"/>
      <dgm:spPr>
        <a:scene3d>
          <a:camera prst="orthographicFront"/>
          <a:lightRig rig="flat" dir="t"/>
        </a:scene3d>
        <a:sp3d prstMaterial="plastic">
          <a:bevelT w="120900" h="88900" prst="slope"/>
          <a:bevelB w="88900" h="31750" prst="angle"/>
        </a:sp3d>
      </dgm:spPr>
      <dgm:t>
        <a:bodyPr/>
        <a:lstStyle/>
        <a:p>
          <a:r>
            <a:rPr lang="en-US" sz="1800" dirty="0">
              <a:solidFill>
                <a:srgbClr val="7030A0"/>
              </a:solidFill>
            </a:rPr>
            <a:t>Persons recognized as refugees in the territory of the Russian Federation</a:t>
          </a:r>
          <a:endParaRPr lang="ru-RU" sz="1800" dirty="0">
            <a:solidFill>
              <a:srgbClr val="7030A0"/>
            </a:solidFill>
          </a:endParaRPr>
        </a:p>
      </dgm:t>
    </dgm:pt>
    <dgm:pt modelId="{BC884CB2-59A2-4B70-B02B-397F6D307206}" type="parTrans" cxnId="{09A749E1-7473-4188-9D2C-7477EAA2C799}">
      <dgm:prSet/>
      <dgm:spPr>
        <a:scene3d>
          <a:camera prst="orthographicFront"/>
          <a:lightRig rig="flat" dir="t"/>
        </a:scene3d>
        <a:sp3d>
          <a:bevelT prst="slope"/>
        </a:sp3d>
      </dgm:spPr>
      <dgm:t>
        <a:bodyPr/>
        <a:lstStyle/>
        <a:p>
          <a:endParaRPr lang="ru-RU"/>
        </a:p>
      </dgm:t>
    </dgm:pt>
    <dgm:pt modelId="{326C6562-B21A-42C1-B5D6-D810E515C906}" type="sibTrans" cxnId="{09A749E1-7473-4188-9D2C-7477EAA2C799}">
      <dgm:prSet/>
      <dgm:spPr/>
      <dgm:t>
        <a:bodyPr/>
        <a:lstStyle/>
        <a:p>
          <a:endParaRPr lang="ru-RU"/>
        </a:p>
      </dgm:t>
    </dgm:pt>
    <dgm:pt modelId="{58FAEA71-2ADA-4633-A827-9FB222670D65}">
      <dgm:prSet phldrT="[Текст]" custT="1"/>
      <dgm:spPr>
        <a:scene3d>
          <a:camera prst="orthographicFront"/>
          <a:lightRig rig="flat" dir="t"/>
        </a:scene3d>
        <a:sp3d prstMaterial="plastic">
          <a:bevelT w="120900" h="88900" prst="slope"/>
          <a:bevelB w="88900" h="31750" prst="angle"/>
        </a:sp3d>
      </dgm:spPr>
      <dgm:t>
        <a:bodyPr/>
        <a:lstStyle/>
        <a:p>
          <a:r>
            <a:rPr lang="en-US" sz="2000" dirty="0">
              <a:solidFill>
                <a:srgbClr val="7030A0"/>
              </a:solidFill>
            </a:rPr>
            <a:t>Persons who have received temporary asylum in the Russian Federation</a:t>
          </a:r>
          <a:endParaRPr lang="ru-RU" sz="2000" dirty="0">
            <a:solidFill>
              <a:srgbClr val="7030A0"/>
            </a:solidFill>
          </a:endParaRPr>
        </a:p>
      </dgm:t>
    </dgm:pt>
    <dgm:pt modelId="{BC4CB7DB-2ED5-4067-9B51-61D01FFAD423}" type="parTrans" cxnId="{689B025E-30DE-414A-99CE-1E7A9B9FF38A}">
      <dgm:prSet/>
      <dgm:spPr>
        <a:scene3d>
          <a:camera prst="orthographicFront"/>
          <a:lightRig rig="flat" dir="t"/>
        </a:scene3d>
        <a:sp3d>
          <a:bevelT prst="slope"/>
        </a:sp3d>
      </dgm:spPr>
      <dgm:t>
        <a:bodyPr/>
        <a:lstStyle/>
        <a:p>
          <a:endParaRPr lang="ru-RU"/>
        </a:p>
      </dgm:t>
    </dgm:pt>
    <dgm:pt modelId="{F5E4799C-4DDC-46B7-9757-DE122DA8E9BB}" type="sibTrans" cxnId="{689B025E-30DE-414A-99CE-1E7A9B9FF38A}">
      <dgm:prSet/>
      <dgm:spPr/>
      <dgm:t>
        <a:bodyPr/>
        <a:lstStyle/>
        <a:p>
          <a:endParaRPr lang="ru-RU"/>
        </a:p>
      </dgm:t>
    </dgm:pt>
    <dgm:pt modelId="{14D74954-ACE6-4F64-91AC-464D392CE400}">
      <dgm:prSet phldrT="[Текст]" custT="1"/>
      <dgm:spPr>
        <a:scene3d>
          <a:camera prst="orthographicFront"/>
          <a:lightRig rig="flat" dir="t"/>
        </a:scene3d>
        <a:sp3d prstMaterial="plastic">
          <a:bevelT w="120900" h="88900" prst="slope"/>
          <a:bevelB w="88900" h="31750" prst="angle"/>
        </a:sp3d>
      </dgm:spPr>
      <dgm:t>
        <a:bodyPr/>
        <a:lstStyle/>
        <a:p>
          <a:r>
            <a:rPr lang="en-US" sz="1800" dirty="0">
              <a:solidFill>
                <a:srgbClr val="7030A0"/>
              </a:solidFill>
            </a:rPr>
            <a:t>Persons temporarily residing in the Russian Federation</a:t>
          </a:r>
          <a:endParaRPr lang="ru-RU" sz="1800" dirty="0">
            <a:solidFill>
              <a:srgbClr val="7030A0"/>
            </a:solidFill>
          </a:endParaRPr>
        </a:p>
      </dgm:t>
    </dgm:pt>
    <dgm:pt modelId="{6CB0EE82-EDB6-41F4-9380-1EE6782EE885}" type="parTrans" cxnId="{E051F78B-A2F9-4F77-961B-FF3B52535996}">
      <dgm:prSet/>
      <dgm:spPr>
        <a:scene3d>
          <a:camera prst="orthographicFront"/>
          <a:lightRig rig="flat" dir="t"/>
        </a:scene3d>
        <a:sp3d>
          <a:bevelT prst="slope"/>
        </a:sp3d>
      </dgm:spPr>
      <dgm:t>
        <a:bodyPr/>
        <a:lstStyle/>
        <a:p>
          <a:endParaRPr lang="ru-RU"/>
        </a:p>
      </dgm:t>
    </dgm:pt>
    <dgm:pt modelId="{969E1C30-D11F-4038-A875-1E867FCCFF8A}" type="sibTrans" cxnId="{E051F78B-A2F9-4F77-961B-FF3B52535996}">
      <dgm:prSet/>
      <dgm:spPr/>
      <dgm:t>
        <a:bodyPr/>
        <a:lstStyle/>
        <a:p>
          <a:endParaRPr lang="ru-RU"/>
        </a:p>
      </dgm:t>
    </dgm:pt>
    <dgm:pt modelId="{2287F5EF-A75F-4C39-9418-A39C36770F46}">
      <dgm:prSet phldrT="[Текст]" custT="1"/>
      <dgm:spPr>
        <a:scene3d>
          <a:camera prst="orthographicFront"/>
          <a:lightRig rig="flat" dir="t"/>
        </a:scene3d>
        <a:sp3d prstMaterial="plastic">
          <a:bevelT w="120900" h="88900" prst="slope"/>
          <a:bevelB w="88900" h="31750" prst="angle"/>
        </a:sp3d>
      </dgm:spPr>
      <dgm:t>
        <a:bodyPr/>
        <a:lstStyle/>
        <a:p>
          <a:r>
            <a:rPr lang="en-US" sz="1800" dirty="0">
              <a:solidFill>
                <a:srgbClr val="7030A0"/>
              </a:solidFill>
            </a:rPr>
            <a:t>Citizens of the member States of the Eurasian Economic Union</a:t>
          </a:r>
          <a:endParaRPr lang="ru-RU" sz="1800" dirty="0">
            <a:solidFill>
              <a:srgbClr val="7030A0"/>
            </a:solidFill>
          </a:endParaRPr>
        </a:p>
      </dgm:t>
    </dgm:pt>
    <dgm:pt modelId="{CE6572D3-6AF9-4C8F-84AD-B6688EA1B22F}" type="parTrans" cxnId="{245CC0FF-E668-4A39-9F01-FAB311A7F147}">
      <dgm:prSet/>
      <dgm:spPr>
        <a:scene3d>
          <a:camera prst="orthographicFront"/>
          <a:lightRig rig="flat" dir="t"/>
        </a:scene3d>
        <a:sp3d>
          <a:bevelT prst="slope"/>
        </a:sp3d>
      </dgm:spPr>
      <dgm:t>
        <a:bodyPr/>
        <a:lstStyle/>
        <a:p>
          <a:endParaRPr lang="ru-RU"/>
        </a:p>
      </dgm:t>
    </dgm:pt>
    <dgm:pt modelId="{DF480DB7-1BA6-40FC-A3D1-331E6199B077}" type="sibTrans" cxnId="{245CC0FF-E668-4A39-9F01-FAB311A7F147}">
      <dgm:prSet/>
      <dgm:spPr/>
      <dgm:t>
        <a:bodyPr/>
        <a:lstStyle/>
        <a:p>
          <a:endParaRPr lang="ru-RU"/>
        </a:p>
      </dgm:t>
    </dgm:pt>
    <dgm:pt modelId="{45C14907-25BB-450A-8CEF-37FC8A790ED7}">
      <dgm:prSet custScaleX="168212" custRadScaleRad="155022" custRadScaleInc="-91909"/>
      <dgm:spPr/>
      <dgm:t>
        <a:bodyPr/>
        <a:lstStyle/>
        <a:p>
          <a:endParaRPr lang="ru-RU"/>
        </a:p>
      </dgm:t>
    </dgm:pt>
    <dgm:pt modelId="{27F0EFA9-05D0-4DF9-94EE-2533CD98BC38}" type="parTrans" cxnId="{7D3C3FCE-7E67-4893-8B77-43C361521149}">
      <dgm:prSet/>
      <dgm:spPr>
        <a:scene3d>
          <a:camera prst="orthographicFront"/>
          <a:lightRig rig="flat" dir="t"/>
        </a:scene3d>
        <a:sp3d>
          <a:bevelT prst="slope"/>
        </a:sp3d>
      </dgm:spPr>
      <dgm:t>
        <a:bodyPr/>
        <a:lstStyle/>
        <a:p>
          <a:endParaRPr lang="ru-RU"/>
        </a:p>
      </dgm:t>
    </dgm:pt>
    <dgm:pt modelId="{B5856D9B-9E55-483C-BAC0-5BE75C92360A}" type="sibTrans" cxnId="{7D3C3FCE-7E67-4893-8B77-43C361521149}">
      <dgm:prSet/>
      <dgm:spPr/>
      <dgm:t>
        <a:bodyPr/>
        <a:lstStyle/>
        <a:p>
          <a:endParaRPr lang="ru-RU"/>
        </a:p>
      </dgm:t>
    </dgm:pt>
    <dgm:pt modelId="{66865ECA-FCE8-47F2-A975-66FC50C150D6}">
      <dgm:prSet phldrT="[Текст]" custT="1"/>
      <dgm:spPr>
        <a:scene3d>
          <a:camera prst="orthographicFront"/>
          <a:lightRig rig="flat" dir="t"/>
        </a:scene3d>
        <a:sp3d prstMaterial="plastic">
          <a:bevelT w="120900" h="88900" prst="slope"/>
          <a:bevelB w="88900" h="31750" prst="angle"/>
        </a:sp3d>
      </dgm:spPr>
      <dgm:t>
        <a:bodyPr/>
        <a:lstStyle/>
        <a:p>
          <a:r>
            <a:rPr lang="en-US" sz="1800" dirty="0">
              <a:solidFill>
                <a:srgbClr val="7030A0"/>
              </a:solidFill>
            </a:rPr>
            <a:t>Participants of the State Program on voluntary resettlement and their family members</a:t>
          </a:r>
          <a:endParaRPr lang="ru-RU" sz="1800" dirty="0">
            <a:solidFill>
              <a:srgbClr val="7030A0"/>
            </a:solidFill>
          </a:endParaRPr>
        </a:p>
      </dgm:t>
    </dgm:pt>
    <dgm:pt modelId="{EDEC53DA-1BB3-4284-B0A7-1BC2EDFFA745}" type="parTrans" cxnId="{03231DC3-151C-4E8A-B899-1169B2D4B832}">
      <dgm:prSet/>
      <dgm:spPr/>
      <dgm:t>
        <a:bodyPr/>
        <a:lstStyle/>
        <a:p>
          <a:endParaRPr lang="ru-RU"/>
        </a:p>
      </dgm:t>
    </dgm:pt>
    <dgm:pt modelId="{CC3236E3-1A35-4BDD-9559-86407D5EE49A}" type="sibTrans" cxnId="{03231DC3-151C-4E8A-B899-1169B2D4B832}">
      <dgm:prSet/>
      <dgm:spPr/>
      <dgm:t>
        <a:bodyPr/>
        <a:lstStyle/>
        <a:p>
          <a:endParaRPr lang="ru-RU"/>
        </a:p>
      </dgm:t>
    </dgm:pt>
    <dgm:pt modelId="{E98BC867-C99B-41BE-A37E-C6E504C50AC3}" type="pres">
      <dgm:prSet presAssocID="{5188C844-CA70-4619-B248-4B78624F88F3}" presName="Name0" presStyleCnt="0">
        <dgm:presLayoutVars>
          <dgm:chMax val="1"/>
          <dgm:dir/>
          <dgm:animLvl val="ctr"/>
          <dgm:resizeHandles val="exact"/>
        </dgm:presLayoutVars>
      </dgm:prSet>
      <dgm:spPr/>
    </dgm:pt>
    <dgm:pt modelId="{67058264-D041-45A9-92F3-08F0EAD54FC3}" type="pres">
      <dgm:prSet presAssocID="{369993D8-79A3-41FE-A342-3BDC1261B4DA}" presName="centerShape" presStyleLbl="node0" presStyleIdx="0" presStyleCnt="1" custScaleX="212322" custScaleY="110814" custLinFactNeighborX="-585" custLinFactNeighborY="-1612"/>
      <dgm:spPr/>
    </dgm:pt>
    <dgm:pt modelId="{CFF45CD3-F624-4D7D-84D7-737AE60DB6D9}" type="pres">
      <dgm:prSet presAssocID="{20DD579E-38D9-4991-953E-273C15113EBE}" presName="parTrans" presStyleLbl="sibTrans2D1" presStyleIdx="0" presStyleCnt="6"/>
      <dgm:spPr/>
    </dgm:pt>
    <dgm:pt modelId="{769ECBD9-3229-4EAE-B3F2-FF6C3B3B6229}" type="pres">
      <dgm:prSet presAssocID="{20DD579E-38D9-4991-953E-273C15113EBE}" presName="connectorText" presStyleLbl="sibTrans2D1" presStyleIdx="0" presStyleCnt="6"/>
      <dgm:spPr/>
    </dgm:pt>
    <dgm:pt modelId="{CC936DF7-6BE1-4D8F-9EE6-D2D201B805B9}" type="pres">
      <dgm:prSet presAssocID="{2D186CDA-360D-4DD2-AB18-E2134B0EA66F}" presName="node" presStyleLbl="node1" presStyleIdx="0" presStyleCnt="6" custScaleX="189132" custScaleY="87311">
        <dgm:presLayoutVars>
          <dgm:bulletEnabled val="1"/>
        </dgm:presLayoutVars>
      </dgm:prSet>
      <dgm:spPr/>
    </dgm:pt>
    <dgm:pt modelId="{6B128B8A-17A2-43D1-819F-089EB69EFA3C}" type="pres">
      <dgm:prSet presAssocID="{BC884CB2-59A2-4B70-B02B-397F6D307206}" presName="parTrans" presStyleLbl="sibTrans2D1" presStyleIdx="1" presStyleCnt="6"/>
      <dgm:spPr/>
    </dgm:pt>
    <dgm:pt modelId="{9B66F31D-8BA8-4AF9-90B2-2B59B9189A26}" type="pres">
      <dgm:prSet presAssocID="{BC884CB2-59A2-4B70-B02B-397F6D307206}" presName="connectorText" presStyleLbl="sibTrans2D1" presStyleIdx="1" presStyleCnt="6"/>
      <dgm:spPr/>
    </dgm:pt>
    <dgm:pt modelId="{6DC077EA-A823-460D-948A-207EA1B0EA84}" type="pres">
      <dgm:prSet presAssocID="{4C7E8DF8-C5D8-4036-A19C-D65152B67B17}" presName="node" presStyleLbl="node1" presStyleIdx="1" presStyleCnt="6" custScaleX="196920" custScaleY="88172" custRadScaleRad="159264" custRadScaleInc="16564">
        <dgm:presLayoutVars>
          <dgm:bulletEnabled val="1"/>
        </dgm:presLayoutVars>
      </dgm:prSet>
      <dgm:spPr/>
    </dgm:pt>
    <dgm:pt modelId="{833A897E-39DF-4CB3-8F6F-4DC89E83B19A}" type="pres">
      <dgm:prSet presAssocID="{BC4CB7DB-2ED5-4067-9B51-61D01FFAD423}" presName="parTrans" presStyleLbl="sibTrans2D1" presStyleIdx="2" presStyleCnt="6"/>
      <dgm:spPr/>
    </dgm:pt>
    <dgm:pt modelId="{349BE834-4F24-4296-BB0E-0F86ACA96135}" type="pres">
      <dgm:prSet presAssocID="{BC4CB7DB-2ED5-4067-9B51-61D01FFAD423}" presName="connectorText" presStyleLbl="sibTrans2D1" presStyleIdx="2" presStyleCnt="6"/>
      <dgm:spPr/>
    </dgm:pt>
    <dgm:pt modelId="{8FC15947-9C42-476B-B726-A041519BA9D6}" type="pres">
      <dgm:prSet presAssocID="{58FAEA71-2ADA-4633-A827-9FB222670D65}" presName="node" presStyleLbl="node1" presStyleIdx="2" presStyleCnt="6" custScaleX="188273" custRadScaleRad="170707" custRadScaleInc="-69349">
        <dgm:presLayoutVars>
          <dgm:bulletEnabled val="1"/>
        </dgm:presLayoutVars>
      </dgm:prSet>
      <dgm:spPr/>
    </dgm:pt>
    <dgm:pt modelId="{ECBE85DC-72A5-400B-95CE-73CD17561563}" type="pres">
      <dgm:prSet presAssocID="{6CB0EE82-EDB6-41F4-9380-1EE6782EE885}" presName="parTrans" presStyleLbl="sibTrans2D1" presStyleIdx="3" presStyleCnt="6" custAng="440743" custScaleX="151313" custLinFactNeighborX="-599" custLinFactNeighborY="7799"/>
      <dgm:spPr/>
    </dgm:pt>
    <dgm:pt modelId="{D86142A0-B038-4ED0-B88F-BD58187414A5}" type="pres">
      <dgm:prSet presAssocID="{6CB0EE82-EDB6-41F4-9380-1EE6782EE885}" presName="connectorText" presStyleLbl="sibTrans2D1" presStyleIdx="3" presStyleCnt="6"/>
      <dgm:spPr/>
    </dgm:pt>
    <dgm:pt modelId="{A0C729D6-F80A-4228-8454-8BDC49684DDD}" type="pres">
      <dgm:prSet presAssocID="{14D74954-ACE6-4F64-91AC-464D392CE400}" presName="node" presStyleLbl="node1" presStyleIdx="3" presStyleCnt="6" custScaleX="198489" custRadScaleRad="98706" custRadScaleInc="-56217">
        <dgm:presLayoutVars>
          <dgm:bulletEnabled val="1"/>
        </dgm:presLayoutVars>
      </dgm:prSet>
      <dgm:spPr/>
    </dgm:pt>
    <dgm:pt modelId="{0898ED72-BCF9-476F-A8B9-C4AFAB7A1C1F}" type="pres">
      <dgm:prSet presAssocID="{CE6572D3-6AF9-4C8F-84AD-B6688EA1B22F}" presName="parTrans" presStyleLbl="sibTrans2D1" presStyleIdx="4" presStyleCnt="6"/>
      <dgm:spPr/>
    </dgm:pt>
    <dgm:pt modelId="{AE26D21B-5D0B-4A56-BC1B-B045B9C9C56E}" type="pres">
      <dgm:prSet presAssocID="{CE6572D3-6AF9-4C8F-84AD-B6688EA1B22F}" presName="connectorText" presStyleLbl="sibTrans2D1" presStyleIdx="4" presStyleCnt="6"/>
      <dgm:spPr/>
    </dgm:pt>
    <dgm:pt modelId="{1B63E5A8-BC11-4572-B573-C45DAA8E3760}" type="pres">
      <dgm:prSet presAssocID="{2287F5EF-A75F-4C39-9418-A39C36770F46}" presName="node" presStyleLbl="node1" presStyleIdx="4" presStyleCnt="6" custScaleX="193987" custRadScaleRad="161569" custRadScaleInc="18364">
        <dgm:presLayoutVars>
          <dgm:bulletEnabled val="1"/>
        </dgm:presLayoutVars>
      </dgm:prSet>
      <dgm:spPr/>
    </dgm:pt>
    <dgm:pt modelId="{3C062E81-E3B5-4CE7-830F-A19A15ECF559}" type="pres">
      <dgm:prSet presAssocID="{EDEC53DA-1BB3-4284-B0A7-1BC2EDFFA745}" presName="parTrans" presStyleLbl="sibTrans2D1" presStyleIdx="5" presStyleCnt="6"/>
      <dgm:spPr/>
    </dgm:pt>
    <dgm:pt modelId="{FA97469E-40F6-4E3A-B907-C5B16307FC7B}" type="pres">
      <dgm:prSet presAssocID="{EDEC53DA-1BB3-4284-B0A7-1BC2EDFFA745}" presName="connectorText" presStyleLbl="sibTrans2D1" presStyleIdx="5" presStyleCnt="6"/>
      <dgm:spPr/>
    </dgm:pt>
    <dgm:pt modelId="{7A314F76-1074-442B-8A10-ED096F21D4A8}" type="pres">
      <dgm:prSet presAssocID="{66865ECA-FCE8-47F2-A975-66FC50C150D6}" presName="node" presStyleLbl="node1" presStyleIdx="5" presStyleCnt="6" custScaleX="179682" custRadScaleRad="166608" custRadScaleInc="-39237">
        <dgm:presLayoutVars>
          <dgm:bulletEnabled val="1"/>
        </dgm:presLayoutVars>
      </dgm:prSet>
      <dgm:spPr/>
    </dgm:pt>
  </dgm:ptLst>
  <dgm:cxnLst>
    <dgm:cxn modelId="{2A36951F-9392-4922-A0B9-EAC772C3D1AC}" srcId="{369993D8-79A3-41FE-A342-3BDC1261B4DA}" destId="{2D186CDA-360D-4DD2-AB18-E2134B0EA66F}" srcOrd="0" destOrd="0" parTransId="{20DD579E-38D9-4991-953E-273C15113EBE}" sibTransId="{CB42F8CD-19D0-44E9-B96F-3D62C5B792C0}"/>
    <dgm:cxn modelId="{55B9C633-AA25-4435-A1CE-8C831138A4A0}" type="presOf" srcId="{4C7E8DF8-C5D8-4036-A19C-D65152B67B17}" destId="{6DC077EA-A823-460D-948A-207EA1B0EA84}" srcOrd="0" destOrd="0" presId="urn:microsoft.com/office/officeart/2005/8/layout/radial5"/>
    <dgm:cxn modelId="{FBE75337-739F-4556-A172-05C2ADFBDDD5}" type="presOf" srcId="{BC4CB7DB-2ED5-4067-9B51-61D01FFAD423}" destId="{349BE834-4F24-4296-BB0E-0F86ACA96135}" srcOrd="1" destOrd="0" presId="urn:microsoft.com/office/officeart/2005/8/layout/radial5"/>
    <dgm:cxn modelId="{F577B85C-7C80-444A-AC36-D63F0095C9BA}" type="presOf" srcId="{EDEC53DA-1BB3-4284-B0A7-1BC2EDFFA745}" destId="{FA97469E-40F6-4E3A-B907-C5B16307FC7B}" srcOrd="1" destOrd="0" presId="urn:microsoft.com/office/officeart/2005/8/layout/radial5"/>
    <dgm:cxn modelId="{689B025E-30DE-414A-99CE-1E7A9B9FF38A}" srcId="{369993D8-79A3-41FE-A342-3BDC1261B4DA}" destId="{58FAEA71-2ADA-4633-A827-9FB222670D65}" srcOrd="2" destOrd="0" parTransId="{BC4CB7DB-2ED5-4067-9B51-61D01FFAD423}" sibTransId="{F5E4799C-4DDC-46B7-9757-DE122DA8E9BB}"/>
    <dgm:cxn modelId="{28301C61-5318-4A24-BF5F-1EA329064271}" type="presOf" srcId="{CE6572D3-6AF9-4C8F-84AD-B6688EA1B22F}" destId="{AE26D21B-5D0B-4A56-BC1B-B045B9C9C56E}" srcOrd="1" destOrd="0" presId="urn:microsoft.com/office/officeart/2005/8/layout/radial5"/>
    <dgm:cxn modelId="{80373A63-1707-4EB9-A5D2-75E3FA79DC9C}" type="presOf" srcId="{58FAEA71-2ADA-4633-A827-9FB222670D65}" destId="{8FC15947-9C42-476B-B726-A041519BA9D6}" srcOrd="0" destOrd="0" presId="urn:microsoft.com/office/officeart/2005/8/layout/radial5"/>
    <dgm:cxn modelId="{62A01364-CA7A-409B-86CC-302128B3FEE6}" type="presOf" srcId="{2287F5EF-A75F-4C39-9418-A39C36770F46}" destId="{1B63E5A8-BC11-4572-B573-C45DAA8E3760}" srcOrd="0" destOrd="0" presId="urn:microsoft.com/office/officeart/2005/8/layout/radial5"/>
    <dgm:cxn modelId="{F426456D-43ED-4EC4-BE34-DEF05AC23B5F}" type="presOf" srcId="{20DD579E-38D9-4991-953E-273C15113EBE}" destId="{769ECBD9-3229-4EAE-B3F2-FF6C3B3B6229}" srcOrd="1" destOrd="0" presId="urn:microsoft.com/office/officeart/2005/8/layout/radial5"/>
    <dgm:cxn modelId="{E5437951-D852-4603-A467-0E048541C593}" type="presOf" srcId="{20DD579E-38D9-4991-953E-273C15113EBE}" destId="{CFF45CD3-F624-4D7D-84D7-737AE60DB6D9}" srcOrd="0" destOrd="0" presId="urn:microsoft.com/office/officeart/2005/8/layout/radial5"/>
    <dgm:cxn modelId="{00954874-BC0A-4B77-AE7A-201B756D4506}" type="presOf" srcId="{2D186CDA-360D-4DD2-AB18-E2134B0EA66F}" destId="{CC936DF7-6BE1-4D8F-9EE6-D2D201B805B9}" srcOrd="0" destOrd="0" presId="urn:microsoft.com/office/officeart/2005/8/layout/radial5"/>
    <dgm:cxn modelId="{E07E4655-140E-4C10-A3AF-25FEA356EA21}" type="presOf" srcId="{14D74954-ACE6-4F64-91AC-464D392CE400}" destId="{A0C729D6-F80A-4228-8454-8BDC49684DDD}" srcOrd="0" destOrd="0" presId="urn:microsoft.com/office/officeart/2005/8/layout/radial5"/>
    <dgm:cxn modelId="{3DFB1587-92DC-4826-9159-F54E7E0A1AED}" srcId="{5188C844-CA70-4619-B248-4B78624F88F3}" destId="{369993D8-79A3-41FE-A342-3BDC1261B4DA}" srcOrd="0" destOrd="0" parTransId="{141EE465-8D43-4B98-AF9E-D8E1ED6DB79F}" sibTransId="{CAA338EE-9BD7-4022-A0C3-394287E07A0B}"/>
    <dgm:cxn modelId="{E051F78B-A2F9-4F77-961B-FF3B52535996}" srcId="{369993D8-79A3-41FE-A342-3BDC1261B4DA}" destId="{14D74954-ACE6-4F64-91AC-464D392CE400}" srcOrd="3" destOrd="0" parTransId="{6CB0EE82-EDB6-41F4-9380-1EE6782EE885}" sibTransId="{969E1C30-D11F-4038-A875-1E867FCCFF8A}"/>
    <dgm:cxn modelId="{FE3F6E91-D237-4DCF-A027-5E8F5A9C045C}" type="presOf" srcId="{5188C844-CA70-4619-B248-4B78624F88F3}" destId="{E98BC867-C99B-41BE-A37E-C6E504C50AC3}" srcOrd="0" destOrd="0" presId="urn:microsoft.com/office/officeart/2005/8/layout/radial5"/>
    <dgm:cxn modelId="{C1BDCD9B-E90B-4BB7-B35E-75104566857F}" type="presOf" srcId="{66865ECA-FCE8-47F2-A975-66FC50C150D6}" destId="{7A314F76-1074-442B-8A10-ED096F21D4A8}" srcOrd="0" destOrd="0" presId="urn:microsoft.com/office/officeart/2005/8/layout/radial5"/>
    <dgm:cxn modelId="{81B9EA9D-AD71-41A9-93AE-77E46795919F}" type="presOf" srcId="{EDEC53DA-1BB3-4284-B0A7-1BC2EDFFA745}" destId="{3C062E81-E3B5-4CE7-830F-A19A15ECF559}" srcOrd="0" destOrd="0" presId="urn:microsoft.com/office/officeart/2005/8/layout/radial5"/>
    <dgm:cxn modelId="{BDFCA2A8-3CD3-4C59-B6A1-ACB7836F40D3}" type="presOf" srcId="{BC884CB2-59A2-4B70-B02B-397F6D307206}" destId="{9B66F31D-8BA8-4AF9-90B2-2B59B9189A26}" srcOrd="1" destOrd="0" presId="urn:microsoft.com/office/officeart/2005/8/layout/radial5"/>
    <dgm:cxn modelId="{B1D3FAB5-8D4B-4333-993F-5070C26C73CC}" type="presOf" srcId="{BC4CB7DB-2ED5-4067-9B51-61D01FFAD423}" destId="{833A897E-39DF-4CB3-8F6F-4DC89E83B19A}" srcOrd="0" destOrd="0" presId="urn:microsoft.com/office/officeart/2005/8/layout/radial5"/>
    <dgm:cxn modelId="{03231DC3-151C-4E8A-B899-1169B2D4B832}" srcId="{369993D8-79A3-41FE-A342-3BDC1261B4DA}" destId="{66865ECA-FCE8-47F2-A975-66FC50C150D6}" srcOrd="5" destOrd="0" parTransId="{EDEC53DA-1BB3-4284-B0A7-1BC2EDFFA745}" sibTransId="{CC3236E3-1A35-4BDD-9559-86407D5EE49A}"/>
    <dgm:cxn modelId="{7D3C3FCE-7E67-4893-8B77-43C361521149}" srcId="{5188C844-CA70-4619-B248-4B78624F88F3}" destId="{45C14907-25BB-450A-8CEF-37FC8A790ED7}" srcOrd="1" destOrd="0" parTransId="{27F0EFA9-05D0-4DF9-94EE-2533CD98BC38}" sibTransId="{B5856D9B-9E55-483C-BAC0-5BE75C92360A}"/>
    <dgm:cxn modelId="{4619FFD0-3BA7-4398-A8C0-BCC9E9AC440A}" type="presOf" srcId="{BC884CB2-59A2-4B70-B02B-397F6D307206}" destId="{6B128B8A-17A2-43D1-819F-089EB69EFA3C}" srcOrd="0" destOrd="0" presId="urn:microsoft.com/office/officeart/2005/8/layout/radial5"/>
    <dgm:cxn modelId="{FF6254DA-849A-4247-B266-8F4D76F7532C}" type="presOf" srcId="{369993D8-79A3-41FE-A342-3BDC1261B4DA}" destId="{67058264-D041-45A9-92F3-08F0EAD54FC3}" srcOrd="0" destOrd="0" presId="urn:microsoft.com/office/officeart/2005/8/layout/radial5"/>
    <dgm:cxn modelId="{09A749E1-7473-4188-9D2C-7477EAA2C799}" srcId="{369993D8-79A3-41FE-A342-3BDC1261B4DA}" destId="{4C7E8DF8-C5D8-4036-A19C-D65152B67B17}" srcOrd="1" destOrd="0" parTransId="{BC884CB2-59A2-4B70-B02B-397F6D307206}" sibTransId="{326C6562-B21A-42C1-B5D6-D810E515C906}"/>
    <dgm:cxn modelId="{6CCCBFEC-F968-4F67-8B3D-7B23BC7583DB}" type="presOf" srcId="{6CB0EE82-EDB6-41F4-9380-1EE6782EE885}" destId="{D86142A0-B038-4ED0-B88F-BD58187414A5}" srcOrd="1" destOrd="0" presId="urn:microsoft.com/office/officeart/2005/8/layout/radial5"/>
    <dgm:cxn modelId="{5DF312ED-262C-4D0E-9DF1-9426B8FB7248}" type="presOf" srcId="{CE6572D3-6AF9-4C8F-84AD-B6688EA1B22F}" destId="{0898ED72-BCF9-476F-A8B9-C4AFAB7A1C1F}" srcOrd="0" destOrd="0" presId="urn:microsoft.com/office/officeart/2005/8/layout/radial5"/>
    <dgm:cxn modelId="{C4CEC9FE-0F9F-45F6-91D3-0F23E77CE8A3}" type="presOf" srcId="{6CB0EE82-EDB6-41F4-9380-1EE6782EE885}" destId="{ECBE85DC-72A5-400B-95CE-73CD17561563}" srcOrd="0" destOrd="0" presId="urn:microsoft.com/office/officeart/2005/8/layout/radial5"/>
    <dgm:cxn modelId="{245CC0FF-E668-4A39-9F01-FAB311A7F147}" srcId="{369993D8-79A3-41FE-A342-3BDC1261B4DA}" destId="{2287F5EF-A75F-4C39-9418-A39C36770F46}" srcOrd="4" destOrd="0" parTransId="{CE6572D3-6AF9-4C8F-84AD-B6688EA1B22F}" sibTransId="{DF480DB7-1BA6-40FC-A3D1-331E6199B077}"/>
    <dgm:cxn modelId="{1DC26785-B573-414C-890D-209DBF513089}" type="presParOf" srcId="{E98BC867-C99B-41BE-A37E-C6E504C50AC3}" destId="{67058264-D041-45A9-92F3-08F0EAD54FC3}" srcOrd="0" destOrd="0" presId="urn:microsoft.com/office/officeart/2005/8/layout/radial5"/>
    <dgm:cxn modelId="{33BB741B-4596-4E7A-9F45-C945B49325E3}" type="presParOf" srcId="{E98BC867-C99B-41BE-A37E-C6E504C50AC3}" destId="{CFF45CD3-F624-4D7D-84D7-737AE60DB6D9}" srcOrd="1" destOrd="0" presId="urn:microsoft.com/office/officeart/2005/8/layout/radial5"/>
    <dgm:cxn modelId="{B64FC15D-8177-4000-B8CD-D061860BB47F}" type="presParOf" srcId="{CFF45CD3-F624-4D7D-84D7-737AE60DB6D9}" destId="{769ECBD9-3229-4EAE-B3F2-FF6C3B3B6229}" srcOrd="0" destOrd="0" presId="urn:microsoft.com/office/officeart/2005/8/layout/radial5"/>
    <dgm:cxn modelId="{07CCAF84-9C10-45D6-85CC-880C76DFDABB}" type="presParOf" srcId="{E98BC867-C99B-41BE-A37E-C6E504C50AC3}" destId="{CC936DF7-6BE1-4D8F-9EE6-D2D201B805B9}" srcOrd="2" destOrd="0" presId="urn:microsoft.com/office/officeart/2005/8/layout/radial5"/>
    <dgm:cxn modelId="{65982A0F-C7E2-4682-8763-917A151FEB89}" type="presParOf" srcId="{E98BC867-C99B-41BE-A37E-C6E504C50AC3}" destId="{6B128B8A-17A2-43D1-819F-089EB69EFA3C}" srcOrd="3" destOrd="0" presId="urn:microsoft.com/office/officeart/2005/8/layout/radial5"/>
    <dgm:cxn modelId="{6DD0A44C-D7F5-4292-B6DD-C2DBD01B4FFA}" type="presParOf" srcId="{6B128B8A-17A2-43D1-819F-089EB69EFA3C}" destId="{9B66F31D-8BA8-4AF9-90B2-2B59B9189A26}" srcOrd="0" destOrd="0" presId="urn:microsoft.com/office/officeart/2005/8/layout/radial5"/>
    <dgm:cxn modelId="{AB735148-0D92-4988-B947-E7093094FFC3}" type="presParOf" srcId="{E98BC867-C99B-41BE-A37E-C6E504C50AC3}" destId="{6DC077EA-A823-460D-948A-207EA1B0EA84}" srcOrd="4" destOrd="0" presId="urn:microsoft.com/office/officeart/2005/8/layout/radial5"/>
    <dgm:cxn modelId="{0BACBE7F-554B-4615-B2A7-A92B8B2CCE65}" type="presParOf" srcId="{E98BC867-C99B-41BE-A37E-C6E504C50AC3}" destId="{833A897E-39DF-4CB3-8F6F-4DC89E83B19A}" srcOrd="5" destOrd="0" presId="urn:microsoft.com/office/officeart/2005/8/layout/radial5"/>
    <dgm:cxn modelId="{37759131-9901-4213-BB01-C93809F8F03E}" type="presParOf" srcId="{833A897E-39DF-4CB3-8F6F-4DC89E83B19A}" destId="{349BE834-4F24-4296-BB0E-0F86ACA96135}" srcOrd="0" destOrd="0" presId="urn:microsoft.com/office/officeart/2005/8/layout/radial5"/>
    <dgm:cxn modelId="{E41F89FD-CF9C-4F1F-91AA-34848695DEFC}" type="presParOf" srcId="{E98BC867-C99B-41BE-A37E-C6E504C50AC3}" destId="{8FC15947-9C42-476B-B726-A041519BA9D6}" srcOrd="6" destOrd="0" presId="urn:microsoft.com/office/officeart/2005/8/layout/radial5"/>
    <dgm:cxn modelId="{7EBB4CE0-6C79-42D8-8E7E-EA84830BD30A}" type="presParOf" srcId="{E98BC867-C99B-41BE-A37E-C6E504C50AC3}" destId="{ECBE85DC-72A5-400B-95CE-73CD17561563}" srcOrd="7" destOrd="0" presId="urn:microsoft.com/office/officeart/2005/8/layout/radial5"/>
    <dgm:cxn modelId="{51686598-E0A5-46BE-98A4-724F8D4BA280}" type="presParOf" srcId="{ECBE85DC-72A5-400B-95CE-73CD17561563}" destId="{D86142A0-B038-4ED0-B88F-BD58187414A5}" srcOrd="0" destOrd="0" presId="urn:microsoft.com/office/officeart/2005/8/layout/radial5"/>
    <dgm:cxn modelId="{FB34FCA4-B416-4A8F-84C4-CF2EB4D600B8}" type="presParOf" srcId="{E98BC867-C99B-41BE-A37E-C6E504C50AC3}" destId="{A0C729D6-F80A-4228-8454-8BDC49684DDD}" srcOrd="8" destOrd="0" presId="urn:microsoft.com/office/officeart/2005/8/layout/radial5"/>
    <dgm:cxn modelId="{EB1AF692-694B-4F5B-B29C-77B4D407DB74}" type="presParOf" srcId="{E98BC867-C99B-41BE-A37E-C6E504C50AC3}" destId="{0898ED72-BCF9-476F-A8B9-C4AFAB7A1C1F}" srcOrd="9" destOrd="0" presId="urn:microsoft.com/office/officeart/2005/8/layout/radial5"/>
    <dgm:cxn modelId="{411E238B-0AD8-488E-AD74-079A8F3FF7BB}" type="presParOf" srcId="{0898ED72-BCF9-476F-A8B9-C4AFAB7A1C1F}" destId="{AE26D21B-5D0B-4A56-BC1B-B045B9C9C56E}" srcOrd="0" destOrd="0" presId="urn:microsoft.com/office/officeart/2005/8/layout/radial5"/>
    <dgm:cxn modelId="{78D0F598-7A53-433C-BA33-777775B1AB15}" type="presParOf" srcId="{E98BC867-C99B-41BE-A37E-C6E504C50AC3}" destId="{1B63E5A8-BC11-4572-B573-C45DAA8E3760}" srcOrd="10" destOrd="0" presId="urn:microsoft.com/office/officeart/2005/8/layout/radial5"/>
    <dgm:cxn modelId="{A750F0FE-4B14-47EB-BB98-45F9DFA7036C}" type="presParOf" srcId="{E98BC867-C99B-41BE-A37E-C6E504C50AC3}" destId="{3C062E81-E3B5-4CE7-830F-A19A15ECF559}" srcOrd="11" destOrd="0" presId="urn:microsoft.com/office/officeart/2005/8/layout/radial5"/>
    <dgm:cxn modelId="{CB25335E-5533-45CC-883A-A2FF820FE36B}" type="presParOf" srcId="{3C062E81-E3B5-4CE7-830F-A19A15ECF559}" destId="{FA97469E-40F6-4E3A-B907-C5B16307FC7B}" srcOrd="0" destOrd="0" presId="urn:microsoft.com/office/officeart/2005/8/layout/radial5"/>
    <dgm:cxn modelId="{09547DC5-5360-4728-9CE0-32B059DB74B6}" type="presParOf" srcId="{E98BC867-C99B-41BE-A37E-C6E504C50AC3}" destId="{7A314F76-1074-442B-8A10-ED096F21D4A8}" srcOrd="12" destOrd="0" presId="urn:microsoft.com/office/officeart/2005/8/layout/radial5"/>
  </dgm:cxnLst>
  <dgm:bg>
    <a:pattFill prst="pct40">
      <a:fgClr>
        <a:srgbClr val="C00000"/>
      </a:fgClr>
      <a:bgClr>
        <a:schemeClr val="bg1"/>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16626-E982-4F50-A3B9-9D9F8AFD09F7}">
      <dsp:nvSpPr>
        <dsp:cNvPr id="0" name=""/>
        <dsp:cNvSpPr/>
      </dsp:nvSpPr>
      <dsp:spPr>
        <a:xfrm>
          <a:off x="0" y="429259"/>
          <a:ext cx="9753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6A6D3-9156-46FF-83A7-B388C2CE3AAB}">
      <dsp:nvSpPr>
        <dsp:cNvPr id="0" name=""/>
        <dsp:cNvSpPr/>
      </dsp:nvSpPr>
      <dsp:spPr>
        <a:xfrm>
          <a:off x="487680" y="178339"/>
          <a:ext cx="68275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755650">
            <a:lnSpc>
              <a:spcPct val="90000"/>
            </a:lnSpc>
            <a:spcBef>
              <a:spcPct val="0"/>
            </a:spcBef>
            <a:spcAft>
              <a:spcPct val="35000"/>
            </a:spcAft>
            <a:buNone/>
          </a:pPr>
          <a:r>
            <a:rPr lang="en-US" sz="1700" kern="1200" dirty="0"/>
            <a:t>The order of entry into and exit from the Russian Federation</a:t>
          </a:r>
          <a:endParaRPr lang="ru-RU" sz="1700" kern="1200" dirty="0"/>
        </a:p>
      </dsp:txBody>
      <dsp:txXfrm>
        <a:off x="512178" y="202837"/>
        <a:ext cx="6778524" cy="452844"/>
      </dsp:txXfrm>
    </dsp:sp>
    <dsp:sp modelId="{98F599E1-86A7-41F2-8D9E-14F1D3958DD4}">
      <dsp:nvSpPr>
        <dsp:cNvPr id="0" name=""/>
        <dsp:cNvSpPr/>
      </dsp:nvSpPr>
      <dsp:spPr>
        <a:xfrm>
          <a:off x="0" y="1200379"/>
          <a:ext cx="9753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884BDC-F130-4248-80B5-96BF82FF338A}">
      <dsp:nvSpPr>
        <dsp:cNvPr id="0" name=""/>
        <dsp:cNvSpPr/>
      </dsp:nvSpPr>
      <dsp:spPr>
        <a:xfrm>
          <a:off x="487680" y="949459"/>
          <a:ext cx="68275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755650">
            <a:lnSpc>
              <a:spcPct val="90000"/>
            </a:lnSpc>
            <a:spcBef>
              <a:spcPct val="0"/>
            </a:spcBef>
            <a:spcAft>
              <a:spcPct val="35000"/>
            </a:spcAft>
            <a:buNone/>
          </a:pPr>
          <a:r>
            <a:rPr lang="en-US" sz="1700" kern="1200" dirty="0"/>
            <a:t>The order of stay, residence on the territory of the Russian Federation</a:t>
          </a:r>
          <a:endParaRPr lang="ru-RU" sz="1700" kern="1200" dirty="0"/>
        </a:p>
      </dsp:txBody>
      <dsp:txXfrm>
        <a:off x="512178" y="973957"/>
        <a:ext cx="6778524" cy="452844"/>
      </dsp:txXfrm>
    </dsp:sp>
    <dsp:sp modelId="{044F3A9F-3B13-4AE2-8B8E-36A69B2A53D4}">
      <dsp:nvSpPr>
        <dsp:cNvPr id="0" name=""/>
        <dsp:cNvSpPr/>
      </dsp:nvSpPr>
      <dsp:spPr>
        <a:xfrm>
          <a:off x="0" y="1971500"/>
          <a:ext cx="9753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3F1C4-D4AA-4853-A0D9-B22F4F78E350}">
      <dsp:nvSpPr>
        <dsp:cNvPr id="0" name=""/>
        <dsp:cNvSpPr/>
      </dsp:nvSpPr>
      <dsp:spPr>
        <a:xfrm>
          <a:off x="487680" y="1720579"/>
          <a:ext cx="68275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755650">
            <a:lnSpc>
              <a:spcPct val="90000"/>
            </a:lnSpc>
            <a:spcBef>
              <a:spcPct val="0"/>
            </a:spcBef>
            <a:spcAft>
              <a:spcPct val="35000"/>
            </a:spcAft>
            <a:buNone/>
          </a:pPr>
          <a:r>
            <a:rPr lang="en-US" sz="1700" kern="1200" dirty="0"/>
            <a:t>The procedure for carrying out labor activity in the Russian Federation</a:t>
          </a:r>
          <a:endParaRPr lang="ru-RU" sz="1700" kern="1200" dirty="0"/>
        </a:p>
      </dsp:txBody>
      <dsp:txXfrm>
        <a:off x="512178" y="1745077"/>
        <a:ext cx="6778524" cy="452844"/>
      </dsp:txXfrm>
    </dsp:sp>
    <dsp:sp modelId="{3CABAAD0-5EC0-4F82-81F9-EB5DE0551FB1}">
      <dsp:nvSpPr>
        <dsp:cNvPr id="0" name=""/>
        <dsp:cNvSpPr/>
      </dsp:nvSpPr>
      <dsp:spPr>
        <a:xfrm>
          <a:off x="0" y="2742620"/>
          <a:ext cx="9753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8EFD1-69FD-41EE-B2C2-8AFC2C7701E2}">
      <dsp:nvSpPr>
        <dsp:cNvPr id="0" name=""/>
        <dsp:cNvSpPr/>
      </dsp:nvSpPr>
      <dsp:spPr>
        <a:xfrm>
          <a:off x="487680" y="2491700"/>
          <a:ext cx="68275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755650">
            <a:lnSpc>
              <a:spcPct val="90000"/>
            </a:lnSpc>
            <a:spcBef>
              <a:spcPct val="0"/>
            </a:spcBef>
            <a:spcAft>
              <a:spcPct val="35000"/>
            </a:spcAft>
            <a:buNone/>
          </a:pPr>
          <a:r>
            <a:rPr lang="en-US" sz="1700" kern="1200" dirty="0"/>
            <a:t>The procedure for granting asylum in the Russian Federation</a:t>
          </a:r>
          <a:endParaRPr lang="ru-RU" sz="1700" kern="1200" dirty="0"/>
        </a:p>
      </dsp:txBody>
      <dsp:txXfrm>
        <a:off x="512178" y="2516198"/>
        <a:ext cx="6778524" cy="452844"/>
      </dsp:txXfrm>
    </dsp:sp>
    <dsp:sp modelId="{AEFA8905-7179-4D8F-A05B-212EF62C6D4F}">
      <dsp:nvSpPr>
        <dsp:cNvPr id="0" name=""/>
        <dsp:cNvSpPr/>
      </dsp:nvSpPr>
      <dsp:spPr>
        <a:xfrm>
          <a:off x="0" y="3513740"/>
          <a:ext cx="9753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2A36D-6817-4980-A926-E6BEF759E82C}">
      <dsp:nvSpPr>
        <dsp:cNvPr id="0" name=""/>
        <dsp:cNvSpPr/>
      </dsp:nvSpPr>
      <dsp:spPr>
        <a:xfrm>
          <a:off x="487680" y="3262820"/>
          <a:ext cx="68275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755650">
            <a:lnSpc>
              <a:spcPct val="90000"/>
            </a:lnSpc>
            <a:spcBef>
              <a:spcPct val="0"/>
            </a:spcBef>
            <a:spcAft>
              <a:spcPct val="35000"/>
            </a:spcAft>
            <a:buNone/>
          </a:pPr>
          <a:r>
            <a:rPr lang="en-US" sz="1700" kern="1200" dirty="0"/>
            <a:t>Procedure for acquiring citizenship of the Russian Federation</a:t>
          </a:r>
          <a:endParaRPr lang="ru-RU" sz="1700" kern="1200" dirty="0"/>
        </a:p>
      </dsp:txBody>
      <dsp:txXfrm>
        <a:off x="512178" y="3287318"/>
        <a:ext cx="677852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8264-D041-45A9-92F3-08F0EAD54FC3}">
      <dsp:nvSpPr>
        <dsp:cNvPr id="0" name=""/>
        <dsp:cNvSpPr/>
      </dsp:nvSpPr>
      <dsp:spPr>
        <a:xfrm>
          <a:off x="4077235" y="2142004"/>
          <a:ext cx="3574970" cy="186583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7030A0"/>
              </a:solidFill>
            </a:rPr>
            <a:t>Who has the right to work in the Russian Federation without a patent</a:t>
          </a:r>
          <a:endParaRPr lang="ru-RU" sz="2000" kern="1200" dirty="0">
            <a:solidFill>
              <a:srgbClr val="7030A0"/>
            </a:solidFill>
          </a:endParaRPr>
        </a:p>
      </dsp:txBody>
      <dsp:txXfrm>
        <a:off x="4600777" y="2415248"/>
        <a:ext cx="2527886" cy="1319342"/>
      </dsp:txXfrm>
    </dsp:sp>
    <dsp:sp modelId="{CFF45CD3-F624-4D7D-84D7-737AE60DB6D9}">
      <dsp:nvSpPr>
        <dsp:cNvPr id="0" name=""/>
        <dsp:cNvSpPr/>
      </dsp:nvSpPr>
      <dsp:spPr>
        <a:xfrm rot="16241560">
          <a:off x="5716853" y="1557950"/>
          <a:ext cx="325493" cy="572474"/>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atMod val="105000"/>
              </a:schemeClr>
            </a:gs>
            <a:gs pos="100000">
              <a:schemeClr val="accent1">
                <a:tint val="6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ru-RU" sz="2400" kern="1200"/>
        </a:p>
      </dsp:txBody>
      <dsp:txXfrm>
        <a:off x="5765087" y="1721265"/>
        <a:ext cx="227845" cy="343484"/>
      </dsp:txXfrm>
    </dsp:sp>
    <dsp:sp modelId="{CC936DF7-6BE1-4D8F-9EE6-D2D201B805B9}">
      <dsp:nvSpPr>
        <dsp:cNvPr id="0" name=""/>
        <dsp:cNvSpPr/>
      </dsp:nvSpPr>
      <dsp:spPr>
        <a:xfrm>
          <a:off x="4300055" y="57842"/>
          <a:ext cx="3184509" cy="1470098"/>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Persons permanently residing in the Russian Federation</a:t>
          </a:r>
          <a:endParaRPr lang="ru-RU" sz="1800" kern="1200" dirty="0">
            <a:solidFill>
              <a:srgbClr val="7030A0"/>
            </a:solidFill>
          </a:endParaRPr>
        </a:p>
      </dsp:txBody>
      <dsp:txXfrm>
        <a:off x="4766416" y="273133"/>
        <a:ext cx="2251787" cy="1039516"/>
      </dsp:txXfrm>
    </dsp:sp>
    <dsp:sp modelId="{6B128B8A-17A2-43D1-819F-089EB69EFA3C}">
      <dsp:nvSpPr>
        <dsp:cNvPr id="0" name=""/>
        <dsp:cNvSpPr/>
      </dsp:nvSpPr>
      <dsp:spPr>
        <a:xfrm rot="20172022">
          <a:off x="7402720" y="1997428"/>
          <a:ext cx="512089" cy="572474"/>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atMod val="105000"/>
              </a:schemeClr>
            </a:gs>
            <a:gs pos="100000">
              <a:schemeClr val="accent1">
                <a:tint val="6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ru-RU" sz="2400" kern="1200"/>
        </a:p>
      </dsp:txBody>
      <dsp:txXfrm>
        <a:off x="7409252" y="2142920"/>
        <a:ext cx="358462" cy="343484"/>
      </dsp:txXfrm>
    </dsp:sp>
    <dsp:sp modelId="{6DC077EA-A823-460D-948A-207EA1B0EA84}">
      <dsp:nvSpPr>
        <dsp:cNvPr id="0" name=""/>
        <dsp:cNvSpPr/>
      </dsp:nvSpPr>
      <dsp:spPr>
        <a:xfrm>
          <a:off x="7637299" y="819661"/>
          <a:ext cx="3315639" cy="1484595"/>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Persons recognized as refugees in the territory of the Russian Federation</a:t>
          </a:r>
          <a:endParaRPr lang="ru-RU" sz="1800" kern="1200" dirty="0">
            <a:solidFill>
              <a:srgbClr val="7030A0"/>
            </a:solidFill>
          </a:endParaRPr>
        </a:p>
      </dsp:txBody>
      <dsp:txXfrm>
        <a:off x="8122863" y="1037075"/>
        <a:ext cx="2344511" cy="1049767"/>
      </dsp:txXfrm>
    </dsp:sp>
    <dsp:sp modelId="{833A897E-39DF-4CB3-8F6F-4DC89E83B19A}">
      <dsp:nvSpPr>
        <dsp:cNvPr id="0" name=""/>
        <dsp:cNvSpPr/>
      </dsp:nvSpPr>
      <dsp:spPr>
        <a:xfrm rot="611454">
          <a:off x="7729484" y="3163096"/>
          <a:ext cx="436077" cy="572474"/>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atMod val="105000"/>
              </a:schemeClr>
            </a:gs>
            <a:gs pos="100000">
              <a:schemeClr val="accent1">
                <a:tint val="6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ru-RU" sz="2400" kern="1200"/>
        </a:p>
      </dsp:txBody>
      <dsp:txXfrm>
        <a:off x="7730516" y="3266018"/>
        <a:ext cx="305254" cy="343484"/>
      </dsp:txXfrm>
    </dsp:sp>
    <dsp:sp modelId="{8FC15947-9C42-476B-B726-A041519BA9D6}">
      <dsp:nvSpPr>
        <dsp:cNvPr id="0" name=""/>
        <dsp:cNvSpPr/>
      </dsp:nvSpPr>
      <dsp:spPr>
        <a:xfrm>
          <a:off x="8280916" y="2952321"/>
          <a:ext cx="3170045" cy="1683749"/>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7030A0"/>
              </a:solidFill>
            </a:rPr>
            <a:t>Persons who have received temporary asylum in the Russian Federation</a:t>
          </a:r>
          <a:endParaRPr lang="ru-RU" sz="2000" kern="1200" dirty="0">
            <a:solidFill>
              <a:srgbClr val="7030A0"/>
            </a:solidFill>
          </a:endParaRPr>
        </a:p>
      </dsp:txBody>
      <dsp:txXfrm>
        <a:off x="8745158" y="3198900"/>
        <a:ext cx="2241561" cy="1190591"/>
      </dsp:txXfrm>
    </dsp:sp>
    <dsp:sp modelId="{ECBE85DC-72A5-400B-95CE-73CD17561563}">
      <dsp:nvSpPr>
        <dsp:cNvPr id="0" name=""/>
        <dsp:cNvSpPr/>
      </dsp:nvSpPr>
      <dsp:spPr>
        <a:xfrm rot="4822632">
          <a:off x="5994816" y="4021409"/>
          <a:ext cx="461194" cy="572474"/>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atMod val="105000"/>
              </a:schemeClr>
            </a:gs>
            <a:gs pos="100000">
              <a:schemeClr val="accent1">
                <a:tint val="6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ru-RU" sz="2400" kern="1200"/>
        </a:p>
      </dsp:txBody>
      <dsp:txXfrm>
        <a:off x="6052431" y="4067698"/>
        <a:ext cx="322836" cy="343484"/>
      </dsp:txXfrm>
    </dsp:sp>
    <dsp:sp modelId="{A0C729D6-F80A-4228-8454-8BDC49684DDD}">
      <dsp:nvSpPr>
        <dsp:cNvPr id="0" name=""/>
        <dsp:cNvSpPr/>
      </dsp:nvSpPr>
      <dsp:spPr>
        <a:xfrm>
          <a:off x="4896544" y="4536500"/>
          <a:ext cx="3342057" cy="1683749"/>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Persons temporarily residing in the Russian Federation</a:t>
          </a:r>
          <a:endParaRPr lang="ru-RU" sz="1800" kern="1200" dirty="0">
            <a:solidFill>
              <a:srgbClr val="7030A0"/>
            </a:solidFill>
          </a:endParaRPr>
        </a:p>
      </dsp:txBody>
      <dsp:txXfrm>
        <a:off x="5385977" y="4783079"/>
        <a:ext cx="2363191" cy="1190591"/>
      </dsp:txXfrm>
    </dsp:sp>
    <dsp:sp modelId="{0898ED72-BCF9-476F-A8B9-C4AFAB7A1C1F}">
      <dsp:nvSpPr>
        <dsp:cNvPr id="0" name=""/>
        <dsp:cNvSpPr/>
      </dsp:nvSpPr>
      <dsp:spPr>
        <a:xfrm rot="9257939">
          <a:off x="3824762" y="3638610"/>
          <a:ext cx="548035" cy="572474"/>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atMod val="105000"/>
              </a:schemeClr>
            </a:gs>
            <a:gs pos="100000">
              <a:schemeClr val="accent1">
                <a:tint val="6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ru-RU" sz="2400" kern="1200"/>
        </a:p>
      </dsp:txBody>
      <dsp:txXfrm rot="10800000">
        <a:off x="3981039" y="3717455"/>
        <a:ext cx="383625" cy="343484"/>
      </dsp:txXfrm>
    </dsp:sp>
    <dsp:sp modelId="{1B63E5A8-BC11-4572-B573-C45DAA8E3760}">
      <dsp:nvSpPr>
        <dsp:cNvPr id="0" name=""/>
        <dsp:cNvSpPr/>
      </dsp:nvSpPr>
      <dsp:spPr>
        <a:xfrm>
          <a:off x="792085" y="3888443"/>
          <a:ext cx="3266255" cy="1683749"/>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Citizens of the member States of the Eurasian Economic Union</a:t>
          </a:r>
          <a:endParaRPr lang="ru-RU" sz="1800" kern="1200" dirty="0">
            <a:solidFill>
              <a:srgbClr val="7030A0"/>
            </a:solidFill>
          </a:endParaRPr>
        </a:p>
      </dsp:txBody>
      <dsp:txXfrm>
        <a:off x="1270417" y="4135022"/>
        <a:ext cx="2309591" cy="1190591"/>
      </dsp:txXfrm>
    </dsp:sp>
    <dsp:sp modelId="{3C062E81-E3B5-4CE7-830F-A19A15ECF559}">
      <dsp:nvSpPr>
        <dsp:cNvPr id="0" name=""/>
        <dsp:cNvSpPr/>
      </dsp:nvSpPr>
      <dsp:spPr>
        <a:xfrm rot="11837389">
          <a:off x="3682495" y="2182724"/>
          <a:ext cx="471001" cy="572474"/>
        </a:xfrm>
        <a:prstGeom prst="righ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atMod val="105000"/>
              </a:schemeClr>
            </a:gs>
            <a:gs pos="100000">
              <a:schemeClr val="accent1">
                <a:tint val="6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ru-RU" sz="2400" kern="1200"/>
        </a:p>
      </dsp:txBody>
      <dsp:txXfrm rot="10800000">
        <a:off x="3820603" y="2318217"/>
        <a:ext cx="329701" cy="343484"/>
      </dsp:txXfrm>
    </dsp:sp>
    <dsp:sp modelId="{7A314F76-1074-442B-8A10-ED096F21D4A8}">
      <dsp:nvSpPr>
        <dsp:cNvPr id="0" name=""/>
        <dsp:cNvSpPr/>
      </dsp:nvSpPr>
      <dsp:spPr>
        <a:xfrm>
          <a:off x="648075" y="1080115"/>
          <a:ext cx="3025394" cy="1683749"/>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Participants of the State Program on voluntary resettlement and their family members</a:t>
          </a:r>
          <a:endParaRPr lang="ru-RU" sz="1800" kern="1200" dirty="0">
            <a:solidFill>
              <a:srgbClr val="7030A0"/>
            </a:solidFill>
          </a:endParaRPr>
        </a:p>
      </dsp:txBody>
      <dsp:txXfrm>
        <a:off x="1091134" y="1326694"/>
        <a:ext cx="2139276" cy="11905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28FCA9C-FF92-4024-BDEC-A6D3B663DC09}" type="datetimeFigureOut">
              <a:rPr lang="ru-RU" smtClean="0"/>
              <a:t>03.11.2021</a:t>
            </a:fld>
            <a:endParaRPr lang="ru-RU" dirty="0"/>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446DCAE-1661-43FF-8A44-43DAFDC1FD90}" type="slidenum">
              <a:rPr lang="ru-RU" smtClean="0"/>
              <a:t>‹#›</a:t>
            </a:fld>
            <a:endParaRPr lang="ru-RU"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72AB877-E7B1-4681-847E-D0918612832B}" type="datetimeFigureOut">
              <a:rPr lang="ru-RU" smtClean="0"/>
              <a:t>03.11.2021</a:t>
            </a:fld>
            <a:endParaRPr lang="ru-RU" dirty="0"/>
          </a:p>
        </p:txBody>
      </p:sp>
      <p:sp>
        <p:nvSpPr>
          <p:cNvPr id="4" name="Образ слайда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9C971FF-EF28-4195-A575-329446EFAA55}" type="slidenum">
              <a:rPr lang="ru-RU" smtClean="0"/>
              <a:t>‹#›</a:t>
            </a:fld>
            <a:endParaRPr lang="ru-RU"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10</a:t>
            </a:fld>
            <a:endParaRPr lang="en-US" sz="1200" b="0" i="0">
              <a:latin typeface="Century Gothic"/>
              <a:ea typeface="+mn-ea"/>
              <a:cs typeface="+mn-cs"/>
            </a:endParaRPr>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11</a:t>
            </a:fld>
            <a:endParaRPr lang="en-US" sz="1200" b="0" i="0">
              <a:latin typeface="Century Gothic"/>
              <a:ea typeface="+mn-ea"/>
              <a:cs typeface="+mn-cs"/>
            </a:endParaRPr>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9C971FF-EF28-4195-A575-329446EFAA55}" type="slidenum">
              <a:rPr lang="ru-RU" smtClean="0"/>
              <a:t>19</a:t>
            </a:fld>
            <a:endParaRPr lang="ru-RU" dirty="0"/>
          </a:p>
        </p:txBody>
      </p:sp>
    </p:spTree>
    <p:extLst>
      <p:ext uri="{BB962C8B-B14F-4D97-AF65-F5344CB8AC3E}">
        <p14:creationId xmlns:p14="http://schemas.microsoft.com/office/powerpoint/2010/main" val="160969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915AA7C-F7F6-4F1F-899F-AEEF261F68B2}" type="slidenum">
              <a:rPr lang="ru-RU" smtClean="0"/>
              <a:t>25</a:t>
            </a:fld>
            <a:endParaRPr lang="ru-RU"/>
          </a:p>
        </p:txBody>
      </p:sp>
    </p:spTree>
    <p:extLst>
      <p:ext uri="{BB962C8B-B14F-4D97-AF65-F5344CB8AC3E}">
        <p14:creationId xmlns:p14="http://schemas.microsoft.com/office/powerpoint/2010/main" val="105435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691" y="882376"/>
            <a:ext cx="9964364" cy="2926080"/>
          </a:xfrm>
        </p:spPr>
        <p:txBody>
          <a:bodyPr anchor="b">
            <a:normAutofit/>
          </a:bodyPr>
          <a:lstStyle>
            <a:lvl1pPr algn="ctr">
              <a:lnSpc>
                <a:spcPct val="85000"/>
              </a:lnSpc>
              <a:defRPr sz="7198"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085" y="3869635"/>
            <a:ext cx="8765577" cy="1388165"/>
          </a:xfrm>
        </p:spPr>
        <p:txBody>
          <a:bodyPr>
            <a:normAutofit/>
          </a:bodyPr>
          <a:lstStyle>
            <a:lvl1pPr marL="0" indent="0" algn="ctr">
              <a:buNone/>
              <a:defRPr sz="2199">
                <a:solidFill>
                  <a:srgbClr val="FFFFFF"/>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11/3/2021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145" y="3733800"/>
            <a:ext cx="822745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153022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762000"/>
            <a:ext cx="2323495"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2702" y="762000"/>
            <a:ext cx="742756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326145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10579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136" y="1173575"/>
            <a:ext cx="9964364" cy="2926080"/>
          </a:xfrm>
        </p:spPr>
        <p:txBody>
          <a:bodyPr anchor="b">
            <a:noAutofit/>
          </a:bodyPr>
          <a:lstStyle>
            <a:lvl1pPr algn="ctr">
              <a:lnSpc>
                <a:spcPct val="85000"/>
              </a:lnSpc>
              <a:defRPr sz="7198"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483" y="4154520"/>
            <a:ext cx="8766812" cy="1363806"/>
          </a:xfrm>
        </p:spPr>
        <p:txBody>
          <a:bodyPr anchor="t">
            <a:normAutofit/>
          </a:bodyPr>
          <a:lstStyle>
            <a:lvl1pPr marL="0" indent="0" algn="ctr">
              <a:buNone/>
              <a:defRPr sz="2199">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6C87F6-986D-49E6-AF40-1B3A1EE8064D}" type="slidenum">
              <a:rPr lang="ru-RU" smtClean="0"/>
              <a:t>‹#›</a:t>
            </a:fld>
            <a:endParaRPr lang="ru-RU" dirty="0"/>
          </a:p>
        </p:txBody>
      </p:sp>
      <p:cxnSp>
        <p:nvCxnSpPr>
          <p:cNvPr id="7" name="Straight Connector 6"/>
          <p:cNvCxnSpPr/>
          <p:nvPr/>
        </p:nvCxnSpPr>
        <p:spPr>
          <a:xfrm>
            <a:off x="1980684" y="4020408"/>
            <a:ext cx="822745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3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2702" y="2057399"/>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5980" y="2057400"/>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23324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2702" y="2001511"/>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a:t>Образец текста</a:t>
            </a:r>
          </a:p>
        </p:txBody>
      </p:sp>
      <p:sp>
        <p:nvSpPr>
          <p:cNvPr id="4" name="Content Placeholder 3"/>
          <p:cNvSpPr>
            <a:spLocks noGrp="1"/>
          </p:cNvSpPr>
          <p:nvPr>
            <p:ph sz="half" idx="2"/>
          </p:nvPr>
        </p:nvSpPr>
        <p:spPr>
          <a:xfrm>
            <a:off x="1142702" y="2721483"/>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7540" y="1999032"/>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a:t>Образец текста</a:t>
            </a:r>
          </a:p>
        </p:txBody>
      </p:sp>
      <p:sp>
        <p:nvSpPr>
          <p:cNvPr id="6" name="Content Placeholder 5"/>
          <p:cNvSpPr>
            <a:spLocks noGrp="1"/>
          </p:cNvSpPr>
          <p:nvPr>
            <p:ph sz="quarter" idx="4"/>
          </p:nvPr>
        </p:nvSpPr>
        <p:spPr>
          <a:xfrm>
            <a:off x="6267540" y="2719322"/>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36901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13429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427462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ru-RU"/>
              <a:t>Образец заголовка</a:t>
            </a:r>
            <a:endParaRPr lang="en-US" dirty="0"/>
          </a:p>
        </p:txBody>
      </p:sp>
      <p:sp>
        <p:nvSpPr>
          <p:cNvPr id="3" name="Content Placeholder 2"/>
          <p:cNvSpPr>
            <a:spLocks noGrp="1"/>
          </p:cNvSpPr>
          <p:nvPr>
            <p:ph idx="1"/>
          </p:nvPr>
        </p:nvSpPr>
        <p:spPr>
          <a:xfrm>
            <a:off x="5850635" y="1097280"/>
            <a:ext cx="5210723" cy="466344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2702" y="2834640"/>
            <a:ext cx="3930896" cy="301752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79121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1838" y="1069847"/>
            <a:ext cx="6097460" cy="4800600"/>
          </a:xfrm>
        </p:spPr>
        <p:txBody>
          <a:bodyPr lIns="274320" tIns="182880" anchor="t">
            <a:normAutofit/>
          </a:bodyPr>
          <a:lstStyle>
            <a:lvl1pPr marL="0" indent="0">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ru-RU"/>
              <a:t>Вставка рисунка</a:t>
            </a:r>
            <a:endParaRPr lang="en-US" dirty="0"/>
          </a:p>
        </p:txBody>
      </p:sp>
      <p:sp>
        <p:nvSpPr>
          <p:cNvPr id="4" name="Text Placeholder 3"/>
          <p:cNvSpPr>
            <a:spLocks noGrp="1"/>
          </p:cNvSpPr>
          <p:nvPr>
            <p:ph type="body" sz="half" idx="2"/>
          </p:nvPr>
        </p:nvSpPr>
        <p:spPr>
          <a:xfrm>
            <a:off x="1142702" y="2834640"/>
            <a:ext cx="3930896" cy="288036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DF33987-6305-4E2A-BF18-EF013ECE927B}" type="datetimeFigureOut">
              <a:rPr lang="ru-RU" smtClean="0"/>
              <a:t>03.11.2021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6C87F6-986D-49E6-AF40-1B3A1EE8064D}" type="slidenum">
              <a:rPr lang="ru-RU" smtClean="0"/>
              <a:t>‹#›</a:t>
            </a:fld>
            <a:endParaRPr lang="ru-RU" dirty="0"/>
          </a:p>
        </p:txBody>
      </p:sp>
    </p:spTree>
    <p:extLst>
      <p:ext uri="{BB962C8B-B14F-4D97-AF65-F5344CB8AC3E}">
        <p14:creationId xmlns:p14="http://schemas.microsoft.com/office/powerpoint/2010/main" val="362058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2702" y="609600"/>
            <a:ext cx="9872948"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2703" y="2057400"/>
            <a:ext cx="9870300"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699" y="6223829"/>
            <a:ext cx="2328467" cy="365125"/>
          </a:xfrm>
          <a:prstGeom prst="rect">
            <a:avLst/>
          </a:prstGeom>
        </p:spPr>
        <p:txBody>
          <a:bodyPr vert="horz" lIns="91440" tIns="45720" rIns="91440" bIns="45720" rtlCol="0" anchor="ctr"/>
          <a:lstStyle>
            <a:lvl1pPr algn="l">
              <a:defRPr sz="1200">
                <a:solidFill>
                  <a:schemeClr val="accent1"/>
                </a:solidFill>
              </a:defRPr>
            </a:lvl1pPr>
          </a:lstStyle>
          <a:p>
            <a:fld id="{EDF33987-6305-4E2A-BF18-EF013ECE927B}" type="datetimeFigureOut">
              <a:rPr lang="ru-RU" smtClean="0"/>
              <a:pPr/>
              <a:t>03.11.2021</a:t>
            </a:fld>
            <a:endParaRPr lang="ru-RU" dirty="0"/>
          </a:p>
        </p:txBody>
      </p:sp>
      <p:sp>
        <p:nvSpPr>
          <p:cNvPr id="5" name="Footer Placeholder 4"/>
          <p:cNvSpPr>
            <a:spLocks noGrp="1"/>
          </p:cNvSpPr>
          <p:nvPr>
            <p:ph type="ftr" sz="quarter" idx="3"/>
          </p:nvPr>
        </p:nvSpPr>
        <p:spPr>
          <a:xfrm>
            <a:off x="3948120" y="6223829"/>
            <a:ext cx="4716545" cy="365125"/>
          </a:xfrm>
          <a:prstGeom prst="rect">
            <a:avLst/>
          </a:prstGeom>
        </p:spPr>
        <p:txBody>
          <a:bodyPr vert="horz" lIns="91440" tIns="45720" rIns="91440" bIns="45720" rtlCol="0" anchor="ctr"/>
          <a:lstStyle>
            <a:lvl1pPr algn="ct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9327101" y="6223829"/>
            <a:ext cx="1705773" cy="365125"/>
          </a:xfrm>
          <a:prstGeom prst="rect">
            <a:avLst/>
          </a:prstGeom>
        </p:spPr>
        <p:txBody>
          <a:bodyPr vert="horz" lIns="91440" tIns="45720" rIns="91440" bIns="45720" rtlCol="0" anchor="ctr"/>
          <a:lstStyle>
            <a:lvl1pPr algn="r">
              <a:defRPr sz="1200">
                <a:solidFill>
                  <a:schemeClr val="accent1"/>
                </a:solidFill>
              </a:defRPr>
            </a:lvl1pPr>
          </a:lstStyle>
          <a:p>
            <a:fld id="{F36C87F6-986D-49E6-AF40-1B3A1EE8064D}" type="slidenum">
              <a:rPr lang="ru-RU" smtClean="0"/>
              <a:pPr/>
              <a:t>‹#›</a:t>
            </a:fld>
            <a:endParaRPr lang="ru-RU" dirty="0"/>
          </a:p>
        </p:txBody>
      </p:sp>
    </p:spTree>
    <p:extLst>
      <p:ext uri="{BB962C8B-B14F-4D97-AF65-F5344CB8AC3E}">
        <p14:creationId xmlns:p14="http://schemas.microsoft.com/office/powerpoint/2010/main" val="1174918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accent1"/>
          </a:solidFill>
          <a:latin typeface="+mj-lt"/>
          <a:ea typeface="+mj-ea"/>
          <a:cs typeface="+mj-cs"/>
        </a:defRPr>
      </a:lvl1pPr>
    </p:titleStyle>
    <p:bodyStyle>
      <a:lvl1pPr marL="228531" indent="-182825" algn="l" defTabSz="914126" rtl="0" eaLnBrk="1" latinLnBrk="0" hangingPunct="1">
        <a:lnSpc>
          <a:spcPct val="90000"/>
        </a:lnSpc>
        <a:spcBef>
          <a:spcPts val="1400"/>
        </a:spcBef>
        <a:buClr>
          <a:schemeClr val="accent1"/>
        </a:buClr>
        <a:buSzPct val="80000"/>
        <a:buFont typeface="Corbel" pitchFamily="34" charset="0"/>
        <a:buChar char="•"/>
        <a:defRPr sz="2199" kern="1200">
          <a:solidFill>
            <a:schemeClr val="accent1"/>
          </a:solidFill>
          <a:latin typeface="+mn-lt"/>
          <a:ea typeface="+mn-ea"/>
          <a:cs typeface="+mn-cs"/>
        </a:defRPr>
      </a:lvl1pPr>
      <a:lvl2pPr marL="457063"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999" kern="1200">
          <a:solidFill>
            <a:schemeClr val="accent1"/>
          </a:solidFill>
          <a:latin typeface="+mn-lt"/>
          <a:ea typeface="+mn-ea"/>
          <a:cs typeface="+mn-cs"/>
        </a:defRPr>
      </a:lvl2pPr>
      <a:lvl3pPr marL="731301"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799" kern="1200">
          <a:solidFill>
            <a:schemeClr val="accent1"/>
          </a:solidFill>
          <a:latin typeface="+mn-lt"/>
          <a:ea typeface="+mn-ea"/>
          <a:cs typeface="+mn-cs"/>
        </a:defRPr>
      </a:lvl3pPr>
      <a:lvl4pPr marL="1005538"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776"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52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43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34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25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zagraninfo.ru/migraciya-v-rf/rabota/proverka-gotovnosti-patenta-na-rabotu-v-moskve.html" TargetMode="External"/><Relationship Id="rId13"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hyperlink" Target="http://legality.ru/news/migracionnaja-kart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migrant.guru/kak/grazhdanstvo/vossoedinenie-s-semyoy-v-rossii.html" TargetMode="External"/><Relationship Id="rId11" Type="http://schemas.openxmlformats.org/officeDocument/2006/relationships/image" Target="../media/image14.jpg"/><Relationship Id="rId5" Type="http://schemas.openxmlformats.org/officeDocument/2006/relationships/image" Target="../media/image11.jpeg"/><Relationship Id="rId10" Type="http://schemas.openxmlformats.org/officeDocument/2006/relationships/hyperlink" Target="http://lat-elenka.livejournal.com/5617111.html" TargetMode="External"/><Relationship Id="rId4" Type="http://schemas.openxmlformats.org/officeDocument/2006/relationships/hyperlink" Target="http://rusinarm.com/%d0%b2%d0%b8%d0%b4-%d0%bd%d0%b0-%d0%b6%d0%b8%d1%82%d0%b5%d0%bb%d1%8c%d1%81%d1%82%d0%b2%d0%be-%d0%b2-%d1%80%d0%be%d1%81%d1%81%d0%b8%d0%b9%d1%81%d0%ba%d0%be%d0%b9-%d1%84%d0%b5%d0%b4%d0%b5%d1%80%d0%b0/" TargetMode="External"/><Relationship Id="rId9" Type="http://schemas.openxmlformats.org/officeDocument/2006/relationships/image" Target="../media/image13.jpg"/><Relationship Id="rId14" Type="http://schemas.openxmlformats.org/officeDocument/2006/relationships/hyperlink" Target="http://culinarkin.ru/svidetelstvo-bezhenca-obrazec.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migrant.guru/kak/grazhdanstvo/vossoedinenie-s-semyoy-v-rossii.html"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rusinarm.com/%d0%b2%d0%b8%d0%b4-%d0%bd%d0%b0-%d0%b6%d0%b8%d1%82%d0%b5%d0%bb%d1%8c%d1%81%d1%82%d0%b2%d0%be-%d0%b2-%d1%80%d0%be%d1%81%d1%81%d0%b8%d0%b9%d1%81%d0%ba%d0%be%d0%b9-%d1%84%d0%b5%d0%b4%d0%b5%d1%80%d0%b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hyperlink" Target="mailto:Natalia.zaibert@spbredcros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www.labirint.ru/books/538485/" TargetMode="External"/><Relationship Id="rId3" Type="http://schemas.openxmlformats.org/officeDocument/2006/relationships/hyperlink" Target="http://all-migration.ru/services/addservices/info/zakon/FZ115/" TargetMode="External"/><Relationship Id="rId7" Type="http://schemas.openxmlformats.org/officeDocument/2006/relationships/image" Target="../media/image6.jpg"/><Relationship Id="rId12" Type="http://schemas.openxmlformats.org/officeDocument/2006/relationships/hyperlink" Target="http://www.labirint.ru/books/475889/" TargetMode="External"/><Relationship Id="rId2" Type="http://schemas.openxmlformats.org/officeDocument/2006/relationships/hyperlink" Target="http://all-migration.ru/services/addservices/info/zakon/FZ114/" TargetMode="External"/><Relationship Id="rId1" Type="http://schemas.openxmlformats.org/officeDocument/2006/relationships/slideLayout" Target="../slideLayouts/slideLayout7.xml"/><Relationship Id="rId6" Type="http://schemas.openxmlformats.org/officeDocument/2006/relationships/hyperlink" Target="http://all-migration.ru/services/addservices/info/zakon/DogovorEAEC/" TargetMode="External"/><Relationship Id="rId11" Type="http://schemas.openxmlformats.org/officeDocument/2006/relationships/image" Target="../media/image8.jpg"/><Relationship Id="rId5" Type="http://schemas.openxmlformats.org/officeDocument/2006/relationships/hyperlink" Target="http://all-migration.ru/services/addservices/info/zakon/tkrf50-1/" TargetMode="External"/><Relationship Id="rId10" Type="http://schemas.openxmlformats.org/officeDocument/2006/relationships/hyperlink" Target="http://www.bookin.org.ru/book/832148" TargetMode="External"/><Relationship Id="rId4" Type="http://schemas.openxmlformats.org/officeDocument/2006/relationships/hyperlink" Target="http://all-migration.ru/services/addservices/info/zakon/fz109/" TargetMode="External"/><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25AE7-44FD-49F0-B0B5-37D6686EFE6A}"/>
              </a:ext>
            </a:extLst>
          </p:cNvPr>
          <p:cNvSpPr>
            <a:spLocks noGrp="1"/>
          </p:cNvSpPr>
          <p:nvPr>
            <p:ph type="title"/>
          </p:nvPr>
        </p:nvSpPr>
        <p:spPr/>
        <p:txBody>
          <a:bodyPr/>
          <a:lstStyle/>
          <a:p>
            <a:r>
              <a:rPr lang="en-US" dirty="0">
                <a:solidFill>
                  <a:schemeClr val="accent1">
                    <a:lumMod val="50000"/>
                  </a:schemeClr>
                </a:solidFill>
              </a:rPr>
              <a:t>International Migration 2020: Highlights</a:t>
            </a:r>
            <a:endParaRPr lang="ru-RU" dirty="0">
              <a:solidFill>
                <a:schemeClr val="accent1">
                  <a:lumMod val="50000"/>
                </a:schemeClr>
              </a:solidFill>
            </a:endParaRPr>
          </a:p>
        </p:txBody>
      </p:sp>
      <p:sp>
        <p:nvSpPr>
          <p:cNvPr id="3" name="Объект 2">
            <a:extLst>
              <a:ext uri="{FF2B5EF4-FFF2-40B4-BE49-F238E27FC236}">
                <a16:creationId xmlns:a16="http://schemas.microsoft.com/office/drawing/2014/main" id="{D3E93EEA-2A20-4E37-87EF-DDBEC130B9F1}"/>
              </a:ext>
            </a:extLst>
          </p:cNvPr>
          <p:cNvSpPr>
            <a:spLocks noGrp="1"/>
          </p:cNvSpPr>
          <p:nvPr>
            <p:ph idx="1"/>
          </p:nvPr>
        </p:nvSpPr>
        <p:spPr>
          <a:xfrm>
            <a:off x="1142703" y="1628800"/>
            <a:ext cx="9870300" cy="4824536"/>
          </a:xfrm>
        </p:spPr>
        <p:txBody>
          <a:bodyPr/>
          <a:lstStyle/>
          <a:p>
            <a:r>
              <a:rPr lang="en-US" dirty="0">
                <a:solidFill>
                  <a:schemeClr val="accent1">
                    <a:lumMod val="50000"/>
                  </a:schemeClr>
                </a:solidFill>
              </a:rPr>
              <a:t>The number of international migrants worldwide has continued to grow (from 175 </a:t>
            </a:r>
            <a:r>
              <a:rPr lang="en-US" dirty="0" err="1">
                <a:solidFill>
                  <a:schemeClr val="accent1">
                    <a:lumMod val="50000"/>
                  </a:schemeClr>
                </a:solidFill>
              </a:rPr>
              <a:t>mln</a:t>
            </a:r>
            <a:r>
              <a:rPr lang="en-US" dirty="0">
                <a:solidFill>
                  <a:schemeClr val="accent1">
                    <a:lumMod val="50000"/>
                  </a:schemeClr>
                </a:solidFill>
              </a:rPr>
              <a:t> in 2000 until 283 </a:t>
            </a:r>
            <a:r>
              <a:rPr lang="en-US" dirty="0" err="1">
                <a:solidFill>
                  <a:schemeClr val="accent1">
                    <a:lumMod val="50000"/>
                  </a:schemeClr>
                </a:solidFill>
              </a:rPr>
              <a:t>mln</a:t>
            </a:r>
            <a:r>
              <a:rPr lang="en-US" dirty="0">
                <a:solidFill>
                  <a:schemeClr val="accent1">
                    <a:lumMod val="50000"/>
                  </a:schemeClr>
                </a:solidFill>
              </a:rPr>
              <a:t> in 2020), but has slowed owing to the COVID-19 pandemic;</a:t>
            </a:r>
          </a:p>
          <a:p>
            <a:r>
              <a:rPr lang="en-US" dirty="0">
                <a:solidFill>
                  <a:schemeClr val="accent1">
                    <a:lumMod val="50000"/>
                  </a:schemeClr>
                </a:solidFill>
              </a:rPr>
              <a:t>Forced migration across international borders continued to grow (Between 2000 and 2020, the number of people forcibly displaced across international borders doubled from 17 to 34 million, representing about 16 percent of the total growth in the number of international migrants worldwide during this period.</a:t>
            </a:r>
          </a:p>
          <a:p>
            <a:r>
              <a:rPr lang="en-US" dirty="0">
                <a:solidFill>
                  <a:schemeClr val="accent1">
                    <a:lumMod val="50000"/>
                  </a:schemeClr>
                </a:solidFill>
              </a:rPr>
              <a:t>Most of the world's refugees are in low- and middle-income countries;</a:t>
            </a:r>
          </a:p>
          <a:p>
            <a:r>
              <a:rPr lang="en-US" dirty="0">
                <a:solidFill>
                  <a:schemeClr val="accent1">
                    <a:lumMod val="50000"/>
                  </a:schemeClr>
                </a:solidFill>
              </a:rPr>
              <a:t>Almost two thirds of all international migrants live in high -income countries;</a:t>
            </a:r>
          </a:p>
          <a:p>
            <a:r>
              <a:rPr lang="en-US" dirty="0">
                <a:solidFill>
                  <a:schemeClr val="accent1">
                    <a:lumMod val="50000"/>
                  </a:schemeClr>
                </a:solidFill>
              </a:rPr>
              <a:t>The majority of international migrants in the world live in a small number of countries; in 2020, two-thirds of all international migrants lived in just 20 countries</a:t>
            </a:r>
            <a:endParaRPr lang="ru-RU" dirty="0">
              <a:solidFill>
                <a:schemeClr val="accent1">
                  <a:lumMod val="50000"/>
                </a:schemeClr>
              </a:solidFill>
            </a:endParaRPr>
          </a:p>
        </p:txBody>
      </p:sp>
    </p:spTree>
    <p:extLst>
      <p:ext uri="{BB962C8B-B14F-4D97-AF65-F5344CB8AC3E}">
        <p14:creationId xmlns:p14="http://schemas.microsoft.com/office/powerpoint/2010/main" val="258390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6E68B8-9655-4C91-A797-4446B99765B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981127">
            <a:off x="2583644" y="4117800"/>
            <a:ext cx="1751412" cy="2524558"/>
          </a:xfrm>
          <a:prstGeom prst="rect">
            <a:avLst/>
          </a:prstGeom>
        </p:spPr>
      </p:pic>
      <p:pic>
        <p:nvPicPr>
          <p:cNvPr id="15" name="Рисунок 14">
            <a:extLst>
              <a:ext uri="{FF2B5EF4-FFF2-40B4-BE49-F238E27FC236}">
                <a16:creationId xmlns:a16="http://schemas.microsoft.com/office/drawing/2014/main" id="{80AC387C-B343-4262-9682-0F2D7F64560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2637" y="162013"/>
            <a:ext cx="2911108" cy="2204863"/>
          </a:xfrm>
          <a:prstGeom prst="rect">
            <a:avLst/>
          </a:prstGeom>
        </p:spPr>
      </p:pic>
      <p:pic>
        <p:nvPicPr>
          <p:cNvPr id="23" name="Рисунок 22">
            <a:extLst>
              <a:ext uri="{FF2B5EF4-FFF2-40B4-BE49-F238E27FC236}">
                <a16:creationId xmlns:a16="http://schemas.microsoft.com/office/drawing/2014/main" id="{25B5A82A-7C15-4BE7-B9A3-F06D0746D5F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236390">
            <a:off x="4793917" y="4972516"/>
            <a:ext cx="2900322" cy="1740193"/>
          </a:xfrm>
          <a:prstGeom prst="rect">
            <a:avLst/>
          </a:prstGeom>
        </p:spPr>
      </p:pic>
      <p:pic>
        <p:nvPicPr>
          <p:cNvPr id="37" name="Рисунок 36">
            <a:extLst>
              <a:ext uri="{FF2B5EF4-FFF2-40B4-BE49-F238E27FC236}">
                <a16:creationId xmlns:a16="http://schemas.microsoft.com/office/drawing/2014/main" id="{2BAF0E34-313E-496A-860F-3E8BF73C6BE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685109">
            <a:off x="9766922" y="3250909"/>
            <a:ext cx="2177418" cy="2129505"/>
          </a:xfrm>
          <a:prstGeom prst="rect">
            <a:avLst/>
          </a:prstGeom>
        </p:spPr>
      </p:pic>
      <p:sp>
        <p:nvSpPr>
          <p:cNvPr id="51" name="Стрелка: влево 50">
            <a:extLst>
              <a:ext uri="{FF2B5EF4-FFF2-40B4-BE49-F238E27FC236}">
                <a16:creationId xmlns:a16="http://schemas.microsoft.com/office/drawing/2014/main" id="{88F5BBB3-C141-474E-A2F8-D0D3F4238461}"/>
              </a:ext>
            </a:extLst>
          </p:cNvPr>
          <p:cNvSpPr/>
          <p:nvPr/>
        </p:nvSpPr>
        <p:spPr>
          <a:xfrm rot="415484">
            <a:off x="3783538" y="1556792"/>
            <a:ext cx="913017"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400"/>
          </a:p>
        </p:txBody>
      </p:sp>
      <p:sp>
        <p:nvSpPr>
          <p:cNvPr id="54" name="Стрелка: влево 53">
            <a:extLst>
              <a:ext uri="{FF2B5EF4-FFF2-40B4-BE49-F238E27FC236}">
                <a16:creationId xmlns:a16="http://schemas.microsoft.com/office/drawing/2014/main" id="{99EAEF48-A2E2-4A71-8F7F-BEE607907C04}"/>
              </a:ext>
            </a:extLst>
          </p:cNvPr>
          <p:cNvSpPr/>
          <p:nvPr/>
        </p:nvSpPr>
        <p:spPr>
          <a:xfrm rot="19947602">
            <a:off x="4315351" y="3911378"/>
            <a:ext cx="978408" cy="3132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400"/>
          </a:p>
        </p:txBody>
      </p:sp>
      <p:sp>
        <p:nvSpPr>
          <p:cNvPr id="56" name="Стрелка: вниз 55">
            <a:extLst>
              <a:ext uri="{FF2B5EF4-FFF2-40B4-BE49-F238E27FC236}">
                <a16:creationId xmlns:a16="http://schemas.microsoft.com/office/drawing/2014/main" id="{7C60B6DC-D40C-4A6F-ACAE-3E841BF2181E}"/>
              </a:ext>
            </a:extLst>
          </p:cNvPr>
          <p:cNvSpPr/>
          <p:nvPr/>
        </p:nvSpPr>
        <p:spPr>
          <a:xfrm rot="275627">
            <a:off x="6452136" y="3678959"/>
            <a:ext cx="316737" cy="10312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400"/>
          </a:p>
        </p:txBody>
      </p:sp>
      <p:sp>
        <p:nvSpPr>
          <p:cNvPr id="57" name="Стрелка: вниз 56">
            <a:extLst>
              <a:ext uri="{FF2B5EF4-FFF2-40B4-BE49-F238E27FC236}">
                <a16:creationId xmlns:a16="http://schemas.microsoft.com/office/drawing/2014/main" id="{43CB8804-C687-411D-BE81-9FE6A05F4523}"/>
              </a:ext>
            </a:extLst>
          </p:cNvPr>
          <p:cNvSpPr/>
          <p:nvPr/>
        </p:nvSpPr>
        <p:spPr>
          <a:xfrm rot="19809252">
            <a:off x="8049824" y="3253132"/>
            <a:ext cx="27458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400"/>
          </a:p>
        </p:txBody>
      </p:sp>
      <p:sp>
        <p:nvSpPr>
          <p:cNvPr id="58" name="Стрелка: вниз 57">
            <a:extLst>
              <a:ext uri="{FF2B5EF4-FFF2-40B4-BE49-F238E27FC236}">
                <a16:creationId xmlns:a16="http://schemas.microsoft.com/office/drawing/2014/main" id="{22F0CC9A-E56D-4A38-90A2-C3EED2F395AD}"/>
              </a:ext>
            </a:extLst>
          </p:cNvPr>
          <p:cNvSpPr/>
          <p:nvPr/>
        </p:nvSpPr>
        <p:spPr>
          <a:xfrm rot="19767237">
            <a:off x="9443947" y="2390162"/>
            <a:ext cx="285743" cy="978408"/>
          </a:xfrm>
          <a:prstGeom prst="downArrow">
            <a:avLst>
              <a:gd name="adj1" fmla="val 45155"/>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400"/>
          </a:p>
        </p:txBody>
      </p:sp>
      <p:sp>
        <p:nvSpPr>
          <p:cNvPr id="59" name="TextBox 58">
            <a:extLst>
              <a:ext uri="{FF2B5EF4-FFF2-40B4-BE49-F238E27FC236}">
                <a16:creationId xmlns:a16="http://schemas.microsoft.com/office/drawing/2014/main" id="{17CA08D2-72EE-4951-8530-3E6D12078980}"/>
              </a:ext>
            </a:extLst>
          </p:cNvPr>
          <p:cNvSpPr txBox="1"/>
          <p:nvPr/>
        </p:nvSpPr>
        <p:spPr>
          <a:xfrm>
            <a:off x="5158308" y="1496659"/>
            <a:ext cx="5184576" cy="757130"/>
          </a:xfrm>
          <a:prstGeom prst="rect">
            <a:avLst/>
          </a:prstGeom>
          <a:noFill/>
        </p:spPr>
        <p:txBody>
          <a:bodyPr wrap="square" rtlCol="0">
            <a:spAutoFit/>
          </a:bodyPr>
          <a:lstStyle/>
          <a:p>
            <a:pPr algn="ctr">
              <a:lnSpc>
                <a:spcPct val="90000"/>
              </a:lnSpc>
            </a:pPr>
            <a:r>
              <a:rPr lang="en-US" sz="2400" dirty="0">
                <a:latin typeface="Bookman Old Style" panose="02050604050505020204" pitchFamily="18" charset="0"/>
              </a:rPr>
              <a:t>What document entitles you to temporary stay in Russia?</a:t>
            </a:r>
            <a:endParaRPr lang="ru-RU" sz="2400" dirty="0">
              <a:latin typeface="Bookman Old Style" panose="02050604050505020204" pitchFamily="18" charset="0"/>
            </a:endParaRPr>
          </a:p>
        </p:txBody>
      </p:sp>
      <p:pic>
        <p:nvPicPr>
          <p:cNvPr id="13" name="Рисунок 12">
            <a:extLst>
              <a:ext uri="{FF2B5EF4-FFF2-40B4-BE49-F238E27FC236}">
                <a16:creationId xmlns:a16="http://schemas.microsoft.com/office/drawing/2014/main" id="{7D8D32DF-D3B9-4835-9AAB-A0EBC0455F31}"/>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20739205">
            <a:off x="405462" y="2675183"/>
            <a:ext cx="1720792" cy="2700063"/>
          </a:xfrm>
          <a:prstGeom prst="rect">
            <a:avLst/>
          </a:prstGeom>
        </p:spPr>
      </p:pic>
      <p:pic>
        <p:nvPicPr>
          <p:cNvPr id="14" name="Рисунок 13">
            <a:extLst>
              <a:ext uri="{FF2B5EF4-FFF2-40B4-BE49-F238E27FC236}">
                <a16:creationId xmlns:a16="http://schemas.microsoft.com/office/drawing/2014/main" id="{CF0FAFEA-5001-46BC-811D-C920D6E45950}"/>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406847">
            <a:off x="7925305" y="4355977"/>
            <a:ext cx="1560126" cy="2270086"/>
          </a:xfrm>
          <a:prstGeom prst="rect">
            <a:avLst/>
          </a:prstGeom>
        </p:spPr>
      </p:pic>
      <p:sp>
        <p:nvSpPr>
          <p:cNvPr id="2" name="Стрелка: влево 1">
            <a:extLst>
              <a:ext uri="{FF2B5EF4-FFF2-40B4-BE49-F238E27FC236}">
                <a16:creationId xmlns:a16="http://schemas.microsoft.com/office/drawing/2014/main" id="{5F90EF8F-2AEF-466C-A079-863211AB6A9F}"/>
              </a:ext>
            </a:extLst>
          </p:cNvPr>
          <p:cNvSpPr/>
          <p:nvPr/>
        </p:nvSpPr>
        <p:spPr>
          <a:xfrm rot="20709434">
            <a:off x="2874890" y="2840529"/>
            <a:ext cx="1315419" cy="30832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C9DE56A-DA03-41E0-AAE2-059A8317075E}"/>
              </a:ext>
            </a:extLst>
          </p:cNvPr>
          <p:cNvSpPr/>
          <p:nvPr/>
        </p:nvSpPr>
        <p:spPr>
          <a:xfrm>
            <a:off x="837827" y="574700"/>
            <a:ext cx="5121017"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Visa entry procedure</a:t>
            </a:r>
            <a:endParaRPr lang="ru-RU" dirty="0"/>
          </a:p>
        </p:txBody>
      </p:sp>
      <p:sp>
        <p:nvSpPr>
          <p:cNvPr id="7" name="Прямоугольник 6">
            <a:extLst>
              <a:ext uri="{FF2B5EF4-FFF2-40B4-BE49-F238E27FC236}">
                <a16:creationId xmlns:a16="http://schemas.microsoft.com/office/drawing/2014/main" id="{60BBCC85-FE05-4115-956B-2FE8EEEB0A34}"/>
              </a:ext>
            </a:extLst>
          </p:cNvPr>
          <p:cNvSpPr/>
          <p:nvPr/>
        </p:nvSpPr>
        <p:spPr>
          <a:xfrm>
            <a:off x="6229980" y="574700"/>
            <a:ext cx="5193023"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Entry procedure that does not require a visa</a:t>
            </a:r>
            <a:endParaRPr lang="ru-RU" dirty="0">
              <a:ln w="0"/>
              <a:solidFill>
                <a:schemeClr val="tx1"/>
              </a:solidFill>
              <a:effectLst>
                <a:outerShdw blurRad="38100" dist="19050" dir="2700000" algn="tl" rotWithShape="0">
                  <a:schemeClr val="dk1">
                    <a:alpha val="40000"/>
                  </a:schemeClr>
                </a:outerShdw>
              </a:effectLst>
            </a:endParaRPr>
          </a:p>
        </p:txBody>
      </p:sp>
      <p:sp>
        <p:nvSpPr>
          <p:cNvPr id="10" name="Прямоугольник 9">
            <a:extLst>
              <a:ext uri="{FF2B5EF4-FFF2-40B4-BE49-F238E27FC236}">
                <a16:creationId xmlns:a16="http://schemas.microsoft.com/office/drawing/2014/main" id="{F4C7863C-B27A-4CBA-846D-46E3AAC702B4}"/>
              </a:ext>
            </a:extLst>
          </p:cNvPr>
          <p:cNvSpPr/>
          <p:nvPr/>
        </p:nvSpPr>
        <p:spPr>
          <a:xfrm>
            <a:off x="837828" y="1861998"/>
            <a:ext cx="51125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The visa is issued on the basis of an invitation to enter the Russian Federation, issued on the initiative of the inviting party</a:t>
            </a:r>
            <a:endParaRPr lang="ru-RU" sz="1600" dirty="0">
              <a:ln w="0"/>
              <a:solidFill>
                <a:schemeClr val="tx1"/>
              </a:solidFill>
              <a:effectLst>
                <a:outerShdw blurRad="38100" dist="19050" dir="2700000" algn="tl" rotWithShape="0">
                  <a:schemeClr val="dk1">
                    <a:alpha val="40000"/>
                  </a:schemeClr>
                </a:outerShdw>
              </a:effectLst>
            </a:endParaRPr>
          </a:p>
        </p:txBody>
      </p:sp>
      <p:sp>
        <p:nvSpPr>
          <p:cNvPr id="11" name="Прямоугольник: скругленные углы 10">
            <a:extLst>
              <a:ext uri="{FF2B5EF4-FFF2-40B4-BE49-F238E27FC236}">
                <a16:creationId xmlns:a16="http://schemas.microsoft.com/office/drawing/2014/main" id="{5E8206D8-A22C-4884-BFD4-3CF68AFAFB57}"/>
              </a:ext>
            </a:extLst>
          </p:cNvPr>
          <p:cNvSpPr/>
          <p:nvPr/>
        </p:nvSpPr>
        <p:spPr>
          <a:xfrm>
            <a:off x="837826" y="3041284"/>
            <a:ext cx="1800199"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r>
              <a:rPr lang="en-US" dirty="0">
                <a:ln w="0"/>
                <a:solidFill>
                  <a:schemeClr val="tx1"/>
                </a:solidFill>
                <a:effectLst>
                  <a:outerShdw blurRad="38100" dist="19050" dir="2700000" algn="tl" rotWithShape="0">
                    <a:schemeClr val="dk1">
                      <a:alpha val="40000"/>
                    </a:schemeClr>
                  </a:outerShdw>
                </a:effectLst>
              </a:rPr>
              <a:t>private</a:t>
            </a:r>
            <a:endParaRPr lang="ru-RU" b="1" dirty="0">
              <a:ln/>
              <a:solidFill>
                <a:schemeClr val="accent4"/>
              </a:solidFill>
            </a:endParaRPr>
          </a:p>
        </p:txBody>
      </p:sp>
      <p:sp>
        <p:nvSpPr>
          <p:cNvPr id="12" name="Прямоугольник: скругленные углы 11">
            <a:extLst>
              <a:ext uri="{FF2B5EF4-FFF2-40B4-BE49-F238E27FC236}">
                <a16:creationId xmlns:a16="http://schemas.microsoft.com/office/drawing/2014/main" id="{70391578-2848-490B-AE86-898FABF8239F}"/>
              </a:ext>
            </a:extLst>
          </p:cNvPr>
          <p:cNvSpPr/>
          <p:nvPr/>
        </p:nvSpPr>
        <p:spPr>
          <a:xfrm>
            <a:off x="3433979" y="2994785"/>
            <a:ext cx="180020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tourist</a:t>
            </a:r>
            <a:endParaRPr lang="ru-RU" dirty="0"/>
          </a:p>
        </p:txBody>
      </p:sp>
      <p:sp>
        <p:nvSpPr>
          <p:cNvPr id="13" name="Прямоугольник: скругленные углы 12">
            <a:extLst>
              <a:ext uri="{FF2B5EF4-FFF2-40B4-BE49-F238E27FC236}">
                <a16:creationId xmlns:a16="http://schemas.microsoft.com/office/drawing/2014/main" id="{B379F3F7-F391-4AE7-9F3B-082E5200F64C}"/>
              </a:ext>
            </a:extLst>
          </p:cNvPr>
          <p:cNvSpPr/>
          <p:nvPr/>
        </p:nvSpPr>
        <p:spPr>
          <a:xfrm>
            <a:off x="5746954" y="3013748"/>
            <a:ext cx="2435689"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work</a:t>
            </a:r>
            <a:endParaRPr lang="ru-RU" dirty="0">
              <a:ln w="0"/>
              <a:solidFill>
                <a:schemeClr val="tx1"/>
              </a:solidFill>
              <a:effectLst>
                <a:outerShdw blurRad="38100" dist="19050" dir="2700000" algn="tl" rotWithShape="0">
                  <a:schemeClr val="dk1">
                    <a:alpha val="40000"/>
                  </a:schemeClr>
                </a:outerShdw>
              </a:effectLst>
            </a:endParaRPr>
          </a:p>
        </p:txBody>
      </p:sp>
      <p:sp>
        <p:nvSpPr>
          <p:cNvPr id="14" name="Прямоугольник: скругленные углы 13">
            <a:extLst>
              <a:ext uri="{FF2B5EF4-FFF2-40B4-BE49-F238E27FC236}">
                <a16:creationId xmlns:a16="http://schemas.microsoft.com/office/drawing/2014/main" id="{D0808331-C044-4C4C-9793-5FFEF311231B}"/>
              </a:ext>
            </a:extLst>
          </p:cNvPr>
          <p:cNvSpPr/>
          <p:nvPr/>
        </p:nvSpPr>
        <p:spPr>
          <a:xfrm>
            <a:off x="9226758" y="3003790"/>
            <a:ext cx="2196245"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study</a:t>
            </a:r>
            <a:endParaRPr lang="ru-RU" dirty="0">
              <a:ln w="0"/>
              <a:solidFill>
                <a:schemeClr val="tx1"/>
              </a:solidFill>
              <a:effectLst>
                <a:outerShdw blurRad="38100" dist="19050" dir="2700000" algn="tl" rotWithShape="0">
                  <a:schemeClr val="dk1">
                    <a:alpha val="40000"/>
                  </a:schemeClr>
                </a:outerShdw>
              </a:effectLst>
            </a:endParaRPr>
          </a:p>
        </p:txBody>
      </p:sp>
      <p:cxnSp>
        <p:nvCxnSpPr>
          <p:cNvPr id="20" name="Прямая со стрелкой 19">
            <a:extLst>
              <a:ext uri="{FF2B5EF4-FFF2-40B4-BE49-F238E27FC236}">
                <a16:creationId xmlns:a16="http://schemas.microsoft.com/office/drawing/2014/main" id="{B6C0670E-302D-423A-9B3B-9E460F90B774}"/>
              </a:ext>
            </a:extLst>
          </p:cNvPr>
          <p:cNvCxnSpPr>
            <a:cxnSpLocks/>
          </p:cNvCxnSpPr>
          <p:nvPr/>
        </p:nvCxnSpPr>
        <p:spPr>
          <a:xfrm>
            <a:off x="1257409" y="2684162"/>
            <a:ext cx="0" cy="370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a:extLst>
              <a:ext uri="{FF2B5EF4-FFF2-40B4-BE49-F238E27FC236}">
                <a16:creationId xmlns:a16="http://schemas.microsoft.com/office/drawing/2014/main" id="{DF4B330E-404C-4643-B34A-D14DA0CF6F32}"/>
              </a:ext>
            </a:extLst>
          </p:cNvPr>
          <p:cNvCxnSpPr>
            <a:cxnSpLocks/>
          </p:cNvCxnSpPr>
          <p:nvPr/>
        </p:nvCxnSpPr>
        <p:spPr>
          <a:xfrm>
            <a:off x="4222204" y="2684162"/>
            <a:ext cx="0" cy="337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Прямоугольник 58">
            <a:extLst>
              <a:ext uri="{FF2B5EF4-FFF2-40B4-BE49-F238E27FC236}">
                <a16:creationId xmlns:a16="http://schemas.microsoft.com/office/drawing/2014/main" id="{C9B511F0-733B-4732-910C-7864BC615AA5}"/>
              </a:ext>
            </a:extLst>
          </p:cNvPr>
          <p:cNvSpPr/>
          <p:nvPr/>
        </p:nvSpPr>
        <p:spPr>
          <a:xfrm>
            <a:off x="837826" y="1337781"/>
            <a:ext cx="10585174" cy="41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Identity document and migration card issued by border control authorities</a:t>
            </a:r>
            <a:endParaRPr lang="ru-RU" sz="1600" dirty="0">
              <a:ln w="0"/>
              <a:solidFill>
                <a:schemeClr val="tx1"/>
              </a:solidFill>
              <a:effectLst>
                <a:outerShdw blurRad="38100" dist="19050" dir="2700000" algn="tl" rotWithShape="0">
                  <a:schemeClr val="dk1">
                    <a:alpha val="40000"/>
                  </a:schemeClr>
                </a:outerShdw>
              </a:effectLst>
            </a:endParaRPr>
          </a:p>
        </p:txBody>
      </p:sp>
      <p:cxnSp>
        <p:nvCxnSpPr>
          <p:cNvPr id="61" name="Прямая со стрелкой 60">
            <a:extLst>
              <a:ext uri="{FF2B5EF4-FFF2-40B4-BE49-F238E27FC236}">
                <a16:creationId xmlns:a16="http://schemas.microsoft.com/office/drawing/2014/main" id="{81B4C748-D41C-48FF-9C94-6F91097F55CE}"/>
              </a:ext>
            </a:extLst>
          </p:cNvPr>
          <p:cNvCxnSpPr>
            <a:cxnSpLocks/>
          </p:cNvCxnSpPr>
          <p:nvPr/>
        </p:nvCxnSpPr>
        <p:spPr>
          <a:xfrm>
            <a:off x="10718106" y="1778619"/>
            <a:ext cx="0" cy="12045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Прямая со стрелкой 64">
            <a:extLst>
              <a:ext uri="{FF2B5EF4-FFF2-40B4-BE49-F238E27FC236}">
                <a16:creationId xmlns:a16="http://schemas.microsoft.com/office/drawing/2014/main" id="{4B741B08-DE8F-4DE7-9167-E82C5C2B3A16}"/>
              </a:ext>
            </a:extLst>
          </p:cNvPr>
          <p:cNvCxnSpPr>
            <a:cxnSpLocks/>
          </p:cNvCxnSpPr>
          <p:nvPr/>
        </p:nvCxnSpPr>
        <p:spPr>
          <a:xfrm>
            <a:off x="7742605" y="1741696"/>
            <a:ext cx="0" cy="1272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Соединитель: уступ 100">
            <a:extLst>
              <a:ext uri="{FF2B5EF4-FFF2-40B4-BE49-F238E27FC236}">
                <a16:creationId xmlns:a16="http://schemas.microsoft.com/office/drawing/2014/main" id="{B16F154A-A76F-4724-A168-821B05F6E92C}"/>
              </a:ext>
            </a:extLst>
          </p:cNvPr>
          <p:cNvCxnSpPr>
            <a:stCxn id="10" idx="3"/>
          </p:cNvCxnSpPr>
          <p:nvPr/>
        </p:nvCxnSpPr>
        <p:spPr>
          <a:xfrm>
            <a:off x="5950396" y="2258042"/>
            <a:ext cx="432048" cy="72509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3" name="Соединитель: уступ 102">
            <a:extLst>
              <a:ext uri="{FF2B5EF4-FFF2-40B4-BE49-F238E27FC236}">
                <a16:creationId xmlns:a16="http://schemas.microsoft.com/office/drawing/2014/main" id="{0ACC3858-4C79-4B72-BA5A-09057DF63FCD}"/>
              </a:ext>
            </a:extLst>
          </p:cNvPr>
          <p:cNvCxnSpPr>
            <a:endCxn id="14" idx="0"/>
          </p:cNvCxnSpPr>
          <p:nvPr/>
        </p:nvCxnSpPr>
        <p:spPr>
          <a:xfrm>
            <a:off x="5958844" y="2023677"/>
            <a:ext cx="4366037" cy="98011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id="{5949D6DA-9FFA-4992-9809-F571FCF3B029}"/>
              </a:ext>
            </a:extLst>
          </p:cNvPr>
          <p:cNvCxnSpPr>
            <a:cxnSpLocks/>
          </p:cNvCxnSpPr>
          <p:nvPr/>
        </p:nvCxnSpPr>
        <p:spPr>
          <a:xfrm>
            <a:off x="7742605" y="1222772"/>
            <a:ext cx="8448" cy="127655"/>
          </a:xfrm>
          <a:prstGeom prst="line">
            <a:avLst/>
          </a:prstGeom>
        </p:spPr>
        <p:style>
          <a:lnRef idx="1">
            <a:schemeClr val="dk1"/>
          </a:lnRef>
          <a:fillRef idx="0">
            <a:schemeClr val="dk1"/>
          </a:fillRef>
          <a:effectRef idx="0">
            <a:schemeClr val="dk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id="{C6848769-C671-432E-96E9-2F5218CE2B8E}"/>
              </a:ext>
            </a:extLst>
          </p:cNvPr>
          <p:cNvCxnSpPr>
            <a:cxnSpLocks/>
          </p:cNvCxnSpPr>
          <p:nvPr/>
        </p:nvCxnSpPr>
        <p:spPr>
          <a:xfrm>
            <a:off x="10718106" y="1222772"/>
            <a:ext cx="0" cy="115009"/>
          </a:xfrm>
          <a:prstGeom prst="line">
            <a:avLst/>
          </a:prstGeom>
        </p:spPr>
        <p:style>
          <a:lnRef idx="1">
            <a:schemeClr val="dk1"/>
          </a:lnRef>
          <a:fillRef idx="0">
            <a:schemeClr val="dk1"/>
          </a:fillRef>
          <a:effectRef idx="0">
            <a:schemeClr val="dk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id="{DEF111FC-3874-48D6-831A-5D3FCEFAFB2D}"/>
              </a:ext>
            </a:extLst>
          </p:cNvPr>
          <p:cNvCxnSpPr>
            <a:cxnSpLocks/>
          </p:cNvCxnSpPr>
          <p:nvPr/>
        </p:nvCxnSpPr>
        <p:spPr>
          <a:xfrm>
            <a:off x="6964798" y="1222772"/>
            <a:ext cx="0" cy="115009"/>
          </a:xfrm>
          <a:prstGeom prst="line">
            <a:avLst/>
          </a:prstGeom>
        </p:spPr>
        <p:style>
          <a:lnRef idx="1">
            <a:schemeClr val="dk1"/>
          </a:lnRef>
          <a:fillRef idx="0">
            <a:schemeClr val="dk1"/>
          </a:fillRef>
          <a:effectRef idx="0">
            <a:schemeClr val="dk1"/>
          </a:effectRef>
          <a:fontRef idx="minor">
            <a:schemeClr val="tx1"/>
          </a:fontRef>
        </p:style>
      </p:cxnSp>
      <p:cxnSp>
        <p:nvCxnSpPr>
          <p:cNvPr id="130" name="Прямая соединительная линия 129">
            <a:extLst>
              <a:ext uri="{FF2B5EF4-FFF2-40B4-BE49-F238E27FC236}">
                <a16:creationId xmlns:a16="http://schemas.microsoft.com/office/drawing/2014/main" id="{B00D52F9-4BE9-4752-B802-806925AE51E3}"/>
              </a:ext>
            </a:extLst>
          </p:cNvPr>
          <p:cNvCxnSpPr>
            <a:cxnSpLocks/>
          </p:cNvCxnSpPr>
          <p:nvPr/>
        </p:nvCxnSpPr>
        <p:spPr>
          <a:xfrm>
            <a:off x="6964798" y="1741696"/>
            <a:ext cx="0" cy="1039232"/>
          </a:xfrm>
          <a:prstGeom prst="line">
            <a:avLst/>
          </a:prstGeom>
        </p:spPr>
        <p:style>
          <a:lnRef idx="1">
            <a:schemeClr val="dk1"/>
          </a:lnRef>
          <a:fillRef idx="0">
            <a:schemeClr val="dk1"/>
          </a:fillRef>
          <a:effectRef idx="0">
            <a:schemeClr val="dk1"/>
          </a:effectRef>
          <a:fontRef idx="minor">
            <a:schemeClr val="tx1"/>
          </a:fontRef>
        </p:style>
      </p:cxnSp>
      <p:cxnSp>
        <p:nvCxnSpPr>
          <p:cNvPr id="134" name="Прямая соединительная линия 133">
            <a:extLst>
              <a:ext uri="{FF2B5EF4-FFF2-40B4-BE49-F238E27FC236}">
                <a16:creationId xmlns:a16="http://schemas.microsoft.com/office/drawing/2014/main" id="{7A46AC39-03C9-4783-90A5-CD5341FC1631}"/>
              </a:ext>
            </a:extLst>
          </p:cNvPr>
          <p:cNvCxnSpPr/>
          <p:nvPr/>
        </p:nvCxnSpPr>
        <p:spPr>
          <a:xfrm flipH="1">
            <a:off x="2205980" y="2780928"/>
            <a:ext cx="4758818" cy="0"/>
          </a:xfrm>
          <a:prstGeom prst="line">
            <a:avLst/>
          </a:prstGeom>
        </p:spPr>
        <p:style>
          <a:lnRef idx="1">
            <a:schemeClr val="dk1"/>
          </a:lnRef>
          <a:fillRef idx="0">
            <a:schemeClr val="dk1"/>
          </a:fillRef>
          <a:effectRef idx="0">
            <a:schemeClr val="dk1"/>
          </a:effectRef>
          <a:fontRef idx="minor">
            <a:schemeClr val="tx1"/>
          </a:fontRef>
        </p:style>
      </p:cxnSp>
      <p:cxnSp>
        <p:nvCxnSpPr>
          <p:cNvPr id="136" name="Прямая со стрелкой 135">
            <a:extLst>
              <a:ext uri="{FF2B5EF4-FFF2-40B4-BE49-F238E27FC236}">
                <a16:creationId xmlns:a16="http://schemas.microsoft.com/office/drawing/2014/main" id="{3B03693F-E0CC-4CDD-82C6-7CE376452F8A}"/>
              </a:ext>
            </a:extLst>
          </p:cNvPr>
          <p:cNvCxnSpPr/>
          <p:nvPr/>
        </p:nvCxnSpPr>
        <p:spPr>
          <a:xfrm>
            <a:off x="2205980" y="2780928"/>
            <a:ext cx="0" cy="273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8" name="Прямая со стрелкой 137">
            <a:extLst>
              <a:ext uri="{FF2B5EF4-FFF2-40B4-BE49-F238E27FC236}">
                <a16:creationId xmlns:a16="http://schemas.microsoft.com/office/drawing/2014/main" id="{C6EE2232-F54E-447B-B2C7-DF5CE0D1E3DB}"/>
              </a:ext>
            </a:extLst>
          </p:cNvPr>
          <p:cNvCxnSpPr/>
          <p:nvPr/>
        </p:nvCxnSpPr>
        <p:spPr>
          <a:xfrm>
            <a:off x="4942284" y="2780928"/>
            <a:ext cx="0" cy="213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9" name="Прямоугольник 138">
            <a:extLst>
              <a:ext uri="{FF2B5EF4-FFF2-40B4-BE49-F238E27FC236}">
                <a16:creationId xmlns:a16="http://schemas.microsoft.com/office/drawing/2014/main" id="{F0B9841E-90E8-4949-9B1F-697748B54454}"/>
              </a:ext>
            </a:extLst>
          </p:cNvPr>
          <p:cNvSpPr/>
          <p:nvPr/>
        </p:nvSpPr>
        <p:spPr>
          <a:xfrm>
            <a:off x="831591" y="5042510"/>
            <a:ext cx="4402588" cy="122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Work permit</a:t>
            </a:r>
            <a:endParaRPr lang="ru-RU" dirty="0">
              <a:ln w="0"/>
              <a:solidFill>
                <a:schemeClr val="tx1"/>
              </a:solidFill>
              <a:effectLst>
                <a:outerShdw blurRad="38100" dist="19050" dir="2700000" algn="tl" rotWithShape="0">
                  <a:schemeClr val="dk1">
                    <a:alpha val="40000"/>
                  </a:schemeClr>
                </a:outerShdw>
              </a:effectLst>
            </a:endParaRPr>
          </a:p>
          <a:p>
            <a:pPr algn="ctr"/>
            <a:r>
              <a:rPr lang="ru-RU" dirty="0">
                <a:ln w="0"/>
                <a:solidFill>
                  <a:schemeClr val="tx1"/>
                </a:solidFill>
                <a:effectLst>
                  <a:outerShdw blurRad="38100" dist="19050" dir="2700000" algn="tl" rotWithShape="0">
                    <a:schemeClr val="dk1">
                      <a:alpha val="40000"/>
                    </a:schemeClr>
                  </a:outerShdw>
                </a:effectLst>
              </a:rPr>
              <a:t>(1 </a:t>
            </a:r>
            <a:r>
              <a:rPr lang="en-US" dirty="0">
                <a:ln w="0"/>
                <a:solidFill>
                  <a:schemeClr val="tx1"/>
                </a:solidFill>
                <a:effectLst>
                  <a:outerShdw blurRad="38100" dist="19050" dir="2700000" algn="tl" rotWithShape="0">
                    <a:schemeClr val="dk1">
                      <a:alpha val="40000"/>
                    </a:schemeClr>
                  </a:outerShdw>
                </a:effectLst>
              </a:rPr>
              <a:t>year</a:t>
            </a:r>
            <a:r>
              <a:rPr lang="ru-RU" dirty="0">
                <a:ln w="0"/>
                <a:solidFill>
                  <a:schemeClr val="tx1"/>
                </a:solidFill>
                <a:effectLst>
                  <a:outerShdw blurRad="38100" dist="19050" dir="2700000" algn="tl" rotWithShape="0">
                    <a:schemeClr val="dk1">
                      <a:alpha val="40000"/>
                    </a:schemeClr>
                  </a:outerShdw>
                </a:effectLst>
              </a:rPr>
              <a:t>)</a:t>
            </a:r>
          </a:p>
        </p:txBody>
      </p:sp>
      <p:sp>
        <p:nvSpPr>
          <p:cNvPr id="140" name="Прямоугольник 139">
            <a:extLst>
              <a:ext uri="{FF2B5EF4-FFF2-40B4-BE49-F238E27FC236}">
                <a16:creationId xmlns:a16="http://schemas.microsoft.com/office/drawing/2014/main" id="{A08B27BE-4ADC-4BA9-9C98-A40CA6608246}"/>
              </a:ext>
            </a:extLst>
          </p:cNvPr>
          <p:cNvSpPr/>
          <p:nvPr/>
        </p:nvSpPr>
        <p:spPr>
          <a:xfrm>
            <a:off x="6598468" y="5059167"/>
            <a:ext cx="4968548" cy="122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Patent (work permit)</a:t>
            </a:r>
            <a:endParaRPr lang="ru-RU" dirty="0">
              <a:ln w="0"/>
              <a:solidFill>
                <a:schemeClr val="tx1"/>
              </a:solidFill>
              <a:effectLst>
                <a:outerShdw blurRad="38100" dist="19050" dir="2700000" algn="tl" rotWithShape="0">
                  <a:schemeClr val="dk1">
                    <a:alpha val="40000"/>
                  </a:schemeClr>
                </a:outerShdw>
              </a:effectLst>
            </a:endParaRPr>
          </a:p>
          <a:p>
            <a:pPr algn="ctr"/>
            <a:r>
              <a:rPr lang="ru-RU" dirty="0">
                <a:ln w="0"/>
                <a:solidFill>
                  <a:schemeClr val="tx1"/>
                </a:solidFill>
              </a:rPr>
              <a:t>(</a:t>
            </a:r>
            <a:r>
              <a:rPr lang="en-US" dirty="0">
                <a:ln w="0"/>
                <a:solidFill>
                  <a:schemeClr val="tx1"/>
                </a:solidFill>
              </a:rPr>
              <a:t>for a period of 1 to 12 months, extended by the payment of personal income tax in the form of a fixed advance payment</a:t>
            </a:r>
            <a:r>
              <a:rPr lang="ru-RU" dirty="0">
                <a:solidFill>
                  <a:schemeClr val="tx1"/>
                </a:solidFill>
              </a:rPr>
              <a:t>)</a:t>
            </a:r>
          </a:p>
        </p:txBody>
      </p:sp>
      <p:sp>
        <p:nvSpPr>
          <p:cNvPr id="141" name="Овал 140">
            <a:extLst>
              <a:ext uri="{FF2B5EF4-FFF2-40B4-BE49-F238E27FC236}">
                <a16:creationId xmlns:a16="http://schemas.microsoft.com/office/drawing/2014/main" id="{DB734C63-70AF-4522-B818-A35F281AA355}"/>
              </a:ext>
            </a:extLst>
          </p:cNvPr>
          <p:cNvSpPr/>
          <p:nvPr/>
        </p:nvSpPr>
        <p:spPr>
          <a:xfrm>
            <a:off x="837826" y="3717035"/>
            <a:ext cx="4104458" cy="122413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The period of stay is determined by the validity of the visa</a:t>
            </a:r>
            <a:endParaRPr lang="ru-RU" dirty="0">
              <a:ln w="0"/>
              <a:solidFill>
                <a:schemeClr val="tx1"/>
              </a:solidFill>
              <a:effectLst>
                <a:outerShdw blurRad="38100" dist="19050" dir="2700000" algn="tl" rotWithShape="0">
                  <a:schemeClr val="dk1">
                    <a:alpha val="40000"/>
                  </a:schemeClr>
                </a:outerShdw>
              </a:effectLst>
            </a:endParaRPr>
          </a:p>
        </p:txBody>
      </p:sp>
      <p:sp>
        <p:nvSpPr>
          <p:cNvPr id="142" name="Овал 141">
            <a:extLst>
              <a:ext uri="{FF2B5EF4-FFF2-40B4-BE49-F238E27FC236}">
                <a16:creationId xmlns:a16="http://schemas.microsoft.com/office/drawing/2014/main" id="{E33D4483-5D78-4F6F-9C40-0640FA0A500D}"/>
              </a:ext>
            </a:extLst>
          </p:cNvPr>
          <p:cNvSpPr/>
          <p:nvPr/>
        </p:nvSpPr>
        <p:spPr>
          <a:xfrm>
            <a:off x="6814492" y="3717035"/>
            <a:ext cx="4608508" cy="122413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Duration of stay </a:t>
            </a:r>
          </a:p>
          <a:p>
            <a:pPr algn="ctr"/>
            <a:r>
              <a:rPr lang="en-US" dirty="0">
                <a:ln w="0"/>
                <a:solidFill>
                  <a:schemeClr val="tx1"/>
                </a:solidFill>
                <a:effectLst>
                  <a:outerShdw blurRad="38100" dist="19050" dir="2700000" algn="tl" rotWithShape="0">
                    <a:schemeClr val="dk1">
                      <a:alpha val="40000"/>
                    </a:schemeClr>
                  </a:outerShdw>
                </a:effectLst>
              </a:rPr>
              <a:t>90 days in total during each period of 180 days</a:t>
            </a:r>
            <a:endParaRPr lang="ru-RU" dirty="0">
              <a:ln w="0"/>
              <a:solidFill>
                <a:schemeClr val="tx1"/>
              </a:solidFill>
              <a:effectLst>
                <a:outerShdw blurRad="38100" dist="19050" dir="2700000" algn="tl" rotWithShape="0">
                  <a:schemeClr val="dk1">
                    <a:alpha val="40000"/>
                  </a:schemeClr>
                </a:outerShdw>
              </a:effectLst>
            </a:endParaRPr>
          </a:p>
        </p:txBody>
      </p:sp>
      <p:cxnSp>
        <p:nvCxnSpPr>
          <p:cNvPr id="144" name="Соединитель: уступ 143">
            <a:extLst>
              <a:ext uri="{FF2B5EF4-FFF2-40B4-BE49-F238E27FC236}">
                <a16:creationId xmlns:a16="http://schemas.microsoft.com/office/drawing/2014/main" id="{D385822B-EAD6-4B05-B26A-C9BA3DC08532}"/>
              </a:ext>
            </a:extLst>
          </p:cNvPr>
          <p:cNvCxnSpPr>
            <a:stCxn id="4" idx="1"/>
            <a:endCxn id="141" idx="2"/>
          </p:cNvCxnSpPr>
          <p:nvPr/>
        </p:nvCxnSpPr>
        <p:spPr>
          <a:xfrm rot="10800000" flipV="1">
            <a:off x="837827" y="898736"/>
            <a:ext cx="1" cy="3430366"/>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146" name="Соединитель: уступ 145">
            <a:extLst>
              <a:ext uri="{FF2B5EF4-FFF2-40B4-BE49-F238E27FC236}">
                <a16:creationId xmlns:a16="http://schemas.microsoft.com/office/drawing/2014/main" id="{CE5D418C-5F1D-4B74-B828-336FB120E958}"/>
              </a:ext>
            </a:extLst>
          </p:cNvPr>
          <p:cNvCxnSpPr>
            <a:cxnSpLocks/>
            <a:endCxn id="142" idx="6"/>
          </p:cNvCxnSpPr>
          <p:nvPr/>
        </p:nvCxnSpPr>
        <p:spPr>
          <a:xfrm rot="5400000">
            <a:off x="9779825" y="2541911"/>
            <a:ext cx="3430366" cy="14401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9" name="Прямая соединительная линия 148">
            <a:extLst>
              <a:ext uri="{FF2B5EF4-FFF2-40B4-BE49-F238E27FC236}">
                <a16:creationId xmlns:a16="http://schemas.microsoft.com/office/drawing/2014/main" id="{BADA9FC0-B5FD-4F58-B9EB-2704D7FA7924}"/>
              </a:ext>
            </a:extLst>
          </p:cNvPr>
          <p:cNvCxnSpPr>
            <a:cxnSpLocks/>
            <a:stCxn id="7" idx="3"/>
          </p:cNvCxnSpPr>
          <p:nvPr/>
        </p:nvCxnSpPr>
        <p:spPr>
          <a:xfrm>
            <a:off x="11423003" y="898736"/>
            <a:ext cx="144013" cy="0"/>
          </a:xfrm>
          <a:prstGeom prst="line">
            <a:avLst/>
          </a:prstGeom>
        </p:spPr>
        <p:style>
          <a:lnRef idx="1">
            <a:schemeClr val="dk1"/>
          </a:lnRef>
          <a:fillRef idx="0">
            <a:schemeClr val="dk1"/>
          </a:fillRef>
          <a:effectRef idx="0">
            <a:schemeClr val="dk1"/>
          </a:effectRef>
          <a:fontRef idx="minor">
            <a:schemeClr val="tx1"/>
          </a:fontRef>
        </p:style>
      </p:cxnSp>
      <p:cxnSp>
        <p:nvCxnSpPr>
          <p:cNvPr id="152" name="Соединитель: уступ 151">
            <a:extLst>
              <a:ext uri="{FF2B5EF4-FFF2-40B4-BE49-F238E27FC236}">
                <a16:creationId xmlns:a16="http://schemas.microsoft.com/office/drawing/2014/main" id="{F0758643-7376-4261-A0BD-D4733C026C21}"/>
              </a:ext>
            </a:extLst>
          </p:cNvPr>
          <p:cNvCxnSpPr>
            <a:cxnSpLocks/>
            <a:endCxn id="139" idx="3"/>
          </p:cNvCxnSpPr>
          <p:nvPr/>
        </p:nvCxnSpPr>
        <p:spPr>
          <a:xfrm rot="5400000">
            <a:off x="4541209" y="4234824"/>
            <a:ext cx="2112724" cy="72678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6" name="Соединитель: уступ 155">
            <a:extLst>
              <a:ext uri="{FF2B5EF4-FFF2-40B4-BE49-F238E27FC236}">
                <a16:creationId xmlns:a16="http://schemas.microsoft.com/office/drawing/2014/main" id="{72EDBE7B-5D96-418C-9361-08317D4A8D96}"/>
              </a:ext>
            </a:extLst>
          </p:cNvPr>
          <p:cNvCxnSpPr>
            <a:cxnSpLocks/>
            <a:endCxn id="140" idx="1"/>
          </p:cNvCxnSpPr>
          <p:nvPr/>
        </p:nvCxnSpPr>
        <p:spPr>
          <a:xfrm rot="16200000" flipH="1">
            <a:off x="5388668" y="4461434"/>
            <a:ext cx="2153430" cy="26617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25">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8950718A-B81F-4FE9-804C-0ED34B2D62B4}"/>
              </a:ext>
            </a:extLst>
          </p:cNvPr>
          <p:cNvSpPr/>
          <p:nvPr/>
        </p:nvSpPr>
        <p:spPr>
          <a:xfrm>
            <a:off x="3934172" y="1340768"/>
            <a:ext cx="3960440" cy="129614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Temporary residence permit in the Russian Federation </a:t>
            </a:r>
          </a:p>
          <a:p>
            <a:pPr algn="ctr"/>
            <a:r>
              <a:rPr lang="en-US" dirty="0"/>
              <a:t> (a mark in the passport, a separate document for stateless person)</a:t>
            </a:r>
            <a:endParaRPr lang="ru-RU" dirty="0"/>
          </a:p>
        </p:txBody>
      </p:sp>
      <p:sp>
        <p:nvSpPr>
          <p:cNvPr id="8" name="Прямоугольник: скругленные углы 7">
            <a:extLst>
              <a:ext uri="{FF2B5EF4-FFF2-40B4-BE49-F238E27FC236}">
                <a16:creationId xmlns:a16="http://schemas.microsoft.com/office/drawing/2014/main" id="{0DA2E6E9-2575-426F-ABEC-1F4F5D93C25B}"/>
              </a:ext>
            </a:extLst>
          </p:cNvPr>
          <p:cNvSpPr/>
          <p:nvPr/>
        </p:nvSpPr>
        <p:spPr>
          <a:xfrm>
            <a:off x="7894612" y="404664"/>
            <a:ext cx="3816424" cy="93610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Taking into account the quota</a:t>
            </a:r>
          </a:p>
          <a:p>
            <a:pPr algn="ctr"/>
            <a:r>
              <a:rPr lang="en-US" sz="1600" dirty="0"/>
              <a:t>(established by the Decree of the Government of the Russian Federation)</a:t>
            </a:r>
            <a:endParaRPr lang="ru-RU" sz="1600" dirty="0"/>
          </a:p>
        </p:txBody>
      </p:sp>
      <p:sp>
        <p:nvSpPr>
          <p:cNvPr id="9" name="Прямоугольник: скругленные углы 8">
            <a:extLst>
              <a:ext uri="{FF2B5EF4-FFF2-40B4-BE49-F238E27FC236}">
                <a16:creationId xmlns:a16="http://schemas.microsoft.com/office/drawing/2014/main" id="{744777C2-3D7F-4BC2-9FD6-D6AD19A1BE55}"/>
              </a:ext>
            </a:extLst>
          </p:cNvPr>
          <p:cNvSpPr/>
          <p:nvPr/>
        </p:nvSpPr>
        <p:spPr>
          <a:xfrm>
            <a:off x="549796" y="2780928"/>
            <a:ext cx="4176464" cy="93610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Without quota</a:t>
            </a:r>
            <a:endParaRPr lang="ru-RU" dirty="0"/>
          </a:p>
          <a:p>
            <a:pPr algn="ctr"/>
            <a:r>
              <a:rPr lang="ru-RU" dirty="0"/>
              <a:t>(п.3 ст.6 115-</a:t>
            </a:r>
            <a:r>
              <a:rPr lang="en-US" dirty="0"/>
              <a:t>Federal Law</a:t>
            </a:r>
            <a:r>
              <a:rPr lang="ru-RU" dirty="0"/>
              <a:t>)</a:t>
            </a:r>
          </a:p>
        </p:txBody>
      </p:sp>
      <p:sp>
        <p:nvSpPr>
          <p:cNvPr id="10" name="TextBox 9">
            <a:extLst>
              <a:ext uri="{FF2B5EF4-FFF2-40B4-BE49-F238E27FC236}">
                <a16:creationId xmlns:a16="http://schemas.microsoft.com/office/drawing/2014/main" id="{F445F472-F622-4389-8DB4-E736D2A77817}"/>
              </a:ext>
            </a:extLst>
          </p:cNvPr>
          <p:cNvSpPr txBox="1"/>
          <p:nvPr/>
        </p:nvSpPr>
        <p:spPr>
          <a:xfrm>
            <a:off x="5158308" y="2958857"/>
            <a:ext cx="6696744" cy="1107996"/>
          </a:xfrm>
          <a:prstGeom prst="rect">
            <a:avLst/>
          </a:prstGeom>
          <a:noFill/>
        </p:spPr>
        <p:txBody>
          <a:bodyPr wrap="square" rtlCol="0">
            <a:spAutoFit/>
          </a:bodyPr>
          <a:lstStyle/>
          <a:p>
            <a:pPr algn="just"/>
            <a:r>
              <a:rPr lang="en-US" sz="1600" b="1" dirty="0"/>
              <a:t>Without the quota approved by the Government of the Russian Federation, a temporary residence permit may be issued to a foreign citizen:</a:t>
            </a:r>
            <a:endParaRPr lang="ru-RU" sz="1600" b="1" dirty="0"/>
          </a:p>
          <a:p>
            <a:pPr marL="285750" indent="-285750">
              <a:buFont typeface="Arial" panose="020B0604020202020204" pitchFamily="34" charset="0"/>
              <a:buChar char="•"/>
            </a:pPr>
            <a:endParaRPr lang="ru-RU" dirty="0"/>
          </a:p>
        </p:txBody>
      </p:sp>
      <p:sp>
        <p:nvSpPr>
          <p:cNvPr id="11" name="TextBox 10">
            <a:extLst>
              <a:ext uri="{FF2B5EF4-FFF2-40B4-BE49-F238E27FC236}">
                <a16:creationId xmlns:a16="http://schemas.microsoft.com/office/drawing/2014/main" id="{A4C0D61B-B2BD-46FF-B14F-0DDECDCACDDF}"/>
              </a:ext>
            </a:extLst>
          </p:cNvPr>
          <p:cNvSpPr txBox="1"/>
          <p:nvPr/>
        </p:nvSpPr>
        <p:spPr>
          <a:xfrm>
            <a:off x="189756" y="3717032"/>
            <a:ext cx="11737304" cy="461664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to whom a residence permit is issued without obtaining a temporary residence permit</a:t>
            </a:r>
            <a:r>
              <a:rPr lang="ru-RU" sz="1600" dirty="0"/>
              <a:t>;</a:t>
            </a:r>
          </a:p>
          <a:p>
            <a:pPr marL="285750" indent="-285750" algn="just">
              <a:buFont typeface="Arial" panose="020B0604020202020204" pitchFamily="34" charset="0"/>
              <a:buChar char="•"/>
            </a:pPr>
            <a:r>
              <a:rPr lang="en-US" sz="1600" dirty="0"/>
              <a:t>who has not reached the age of 18 and whose parent (adoptive parent, guardian, trustee) is a foreign citizen and temporarily resides in the Russian Federation - for the period of temporary residence of his parent (adoptive parent, guardian, trustee);</a:t>
            </a:r>
            <a:endParaRPr lang="ru-RU" sz="1600" dirty="0"/>
          </a:p>
          <a:p>
            <a:pPr marL="285750" indent="-285750" algn="just">
              <a:buFont typeface="Arial" panose="020B0604020202020204" pitchFamily="34" charset="0"/>
              <a:buChar char="•"/>
            </a:pPr>
            <a:r>
              <a:rPr lang="en-US" sz="1600" dirty="0"/>
              <a:t>who married to a citizen of the Russian Federation who has a place of residence in the Russian Federation</a:t>
            </a:r>
            <a:r>
              <a:rPr lang="ru-RU" sz="1600" dirty="0"/>
              <a:t>;</a:t>
            </a:r>
          </a:p>
          <a:p>
            <a:pPr marL="285750" indent="-285750" algn="just">
              <a:buFont typeface="Arial" panose="020B0604020202020204" pitchFamily="34" charset="0"/>
              <a:buChar char="•"/>
            </a:pPr>
            <a:r>
              <a:rPr lang="en-US" sz="1600" dirty="0"/>
              <a:t>who is a participant in the State Program to assist the Voluntary Resettlement to the Russian Federation of compatriots Living Abroad, and members of his family who are resettling together with him to the Russian Federation</a:t>
            </a:r>
            <a:r>
              <a:rPr lang="ru-RU" sz="1600" dirty="0"/>
              <a:t>;</a:t>
            </a:r>
          </a:p>
          <a:p>
            <a:pPr marL="285750" indent="-285750" algn="just">
              <a:buFont typeface="Arial" panose="020B0604020202020204" pitchFamily="34" charset="0"/>
              <a:buChar char="•"/>
            </a:pPr>
            <a:r>
              <a:rPr lang="en-US" sz="1600" b="1" dirty="0"/>
              <a:t>who is a citizen of a state that was part of the USSR and has received professional education in a state educational organization of higher education, a state professional educational organization or a state scientific organization located on the territory of the Russian Federation, according to state-accredited educational programs</a:t>
            </a:r>
            <a:r>
              <a:rPr lang="ru-RU" sz="1600" b="1" dirty="0"/>
              <a:t>;</a:t>
            </a:r>
          </a:p>
          <a:p>
            <a:pPr marL="285750" indent="-285750" algn="just">
              <a:buFont typeface="Arial" panose="020B0604020202020204" pitchFamily="34" charset="0"/>
              <a:buChar char="•"/>
            </a:pPr>
            <a:r>
              <a:rPr lang="en-US" sz="1600" dirty="0"/>
              <a:t>who is a citizen of the Republic of Kazakhstan, the Republic of Moldova or Ukraine</a:t>
            </a:r>
            <a:r>
              <a:rPr lang="ru-RU" sz="1600" dirty="0"/>
              <a:t>;</a:t>
            </a:r>
          </a:p>
          <a:p>
            <a:pPr marL="285750" indent="-285750" algn="just">
              <a:buFont typeface="Arial" panose="020B0604020202020204" pitchFamily="34" charset="0"/>
              <a:buChar char="•"/>
            </a:pPr>
            <a:r>
              <a:rPr lang="en-US" sz="1600" dirty="0"/>
              <a:t>a stateless person who has a temporary identity card of a stateless person in the Russian Federation, as well as a stateless person who has permanently resided on the territory of Ukraine, recognized as a refugee or received temporary asylum in the territory of the Russian Federation; and others.</a:t>
            </a:r>
            <a:endParaRPr lang="ru-RU" sz="1600" dirty="0"/>
          </a:p>
          <a:p>
            <a:pPr marL="285750" indent="-285750">
              <a:buFont typeface="Arial" panose="020B0604020202020204" pitchFamily="34" charset="0"/>
              <a:buChar char="•"/>
            </a:pPr>
            <a:endParaRPr lang="ru-RU" dirty="0"/>
          </a:p>
          <a:p>
            <a:endParaRPr lang="ru-RU" sz="1600" dirty="0"/>
          </a:p>
          <a:p>
            <a:endParaRPr lang="ru-RU" dirty="0"/>
          </a:p>
          <a:p>
            <a:endParaRPr lang="ru-RU" sz="1600" dirty="0"/>
          </a:p>
          <a:p>
            <a:pPr marL="285750" indent="-285750">
              <a:buFont typeface="Arial" panose="020B0604020202020204" pitchFamily="34" charset="0"/>
              <a:buChar char="•"/>
            </a:pPr>
            <a:endParaRPr lang="ru-RU" dirty="0"/>
          </a:p>
        </p:txBody>
      </p:sp>
      <p:sp>
        <p:nvSpPr>
          <p:cNvPr id="12" name="Стрелка: изогнутая вверх 11">
            <a:extLst>
              <a:ext uri="{FF2B5EF4-FFF2-40B4-BE49-F238E27FC236}">
                <a16:creationId xmlns:a16="http://schemas.microsoft.com/office/drawing/2014/main" id="{C6D5D632-A200-48E6-B986-5D3A3E0CF097}"/>
              </a:ext>
            </a:extLst>
          </p:cNvPr>
          <p:cNvSpPr/>
          <p:nvPr/>
        </p:nvSpPr>
        <p:spPr>
          <a:xfrm>
            <a:off x="7966620" y="1412776"/>
            <a:ext cx="1296144" cy="504056"/>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3" name="Стрелка: изогнутая вверх 12">
            <a:extLst>
              <a:ext uri="{FF2B5EF4-FFF2-40B4-BE49-F238E27FC236}">
                <a16:creationId xmlns:a16="http://schemas.microsoft.com/office/drawing/2014/main" id="{32E18EFB-14B0-43E9-9DE0-0ABBDC5A1854}"/>
              </a:ext>
            </a:extLst>
          </p:cNvPr>
          <p:cNvSpPr/>
          <p:nvPr/>
        </p:nvSpPr>
        <p:spPr>
          <a:xfrm rot="10800000">
            <a:off x="3181460" y="2276872"/>
            <a:ext cx="648072" cy="432048"/>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BAAB159A-774C-486E-A911-2466A4C3880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4775" y="166033"/>
            <a:ext cx="2929441" cy="2218748"/>
          </a:xfrm>
          <a:prstGeom prst="rect">
            <a:avLst/>
          </a:prstGeom>
        </p:spPr>
      </p:pic>
    </p:spTree>
    <p:extLst>
      <p:ext uri="{BB962C8B-B14F-4D97-AF65-F5344CB8AC3E}">
        <p14:creationId xmlns:p14="http://schemas.microsoft.com/office/powerpoint/2010/main" val="277436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скругленные углы 6"/>
          <p:cNvSpPr/>
          <p:nvPr/>
        </p:nvSpPr>
        <p:spPr bwMode="auto">
          <a:xfrm>
            <a:off x="6526460" y="620688"/>
            <a:ext cx="4896544" cy="4608512"/>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a:cs typeface="Arial"/>
              </a:rPr>
              <a:t>Temporary residence permit in the Russian Federation </a:t>
            </a:r>
          </a:p>
          <a:p>
            <a:pPr algn="ctr">
              <a:defRPr/>
            </a:pPr>
            <a:r>
              <a:rPr lang="en-US" sz="2000" b="1" dirty="0">
                <a:solidFill>
                  <a:schemeClr val="tx1"/>
                </a:solidFill>
                <a:latin typeface="Arial"/>
                <a:cs typeface="Arial"/>
              </a:rPr>
              <a:t> (a mark in the passport, a separate document for stateless person)</a:t>
            </a:r>
            <a:endParaRPr dirty="0"/>
          </a:p>
        </p:txBody>
      </p:sp>
      <p:sp>
        <p:nvSpPr>
          <p:cNvPr id="9" name="Прямоугольник 1"/>
          <p:cNvSpPr/>
          <p:nvPr/>
        </p:nvSpPr>
        <p:spPr bwMode="auto">
          <a:xfrm>
            <a:off x="1805390" y="1471901"/>
            <a:ext cx="4572000" cy="2585323"/>
          </a:xfrm>
          <a:prstGeom prst="rect">
            <a:avLst/>
          </a:prstGeom>
        </p:spPr>
        <p:txBody>
          <a:bodyPr>
            <a:spAutoFit/>
          </a:bodyPr>
          <a:lstStyle/>
          <a:p>
            <a:pPr>
              <a:defRPr/>
            </a:pPr>
            <a:r>
              <a:rPr lang="en-US" dirty="0">
                <a:latin typeface="Arial"/>
                <a:cs typeface="Arial"/>
              </a:rPr>
              <a:t>The validity period of the temporary residence permit is three years.</a:t>
            </a:r>
          </a:p>
          <a:p>
            <a:pPr>
              <a:defRPr/>
            </a:pPr>
            <a:br>
              <a:rPr lang="ru-RU" dirty="0">
                <a:latin typeface="Arial"/>
                <a:cs typeface="Arial"/>
              </a:rPr>
            </a:br>
            <a:r>
              <a:rPr lang="en-US" dirty="0">
                <a:latin typeface="Arial"/>
                <a:cs typeface="Arial"/>
              </a:rPr>
              <a:t>There is no possibility to extend the TRP after three years, therefore, during this period, a foreign citizen must decide what he is doing, apply for a residence permit in Russia or apply for citizenship of the Russian Federation.</a:t>
            </a:r>
            <a:endParaRPr dirty="0"/>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21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86D3E789-3477-4808-BEA9-D7C6DA132B92}"/>
              </a:ext>
            </a:extLst>
          </p:cNvPr>
          <p:cNvSpPr/>
          <p:nvPr/>
        </p:nvSpPr>
        <p:spPr>
          <a:xfrm>
            <a:off x="3886212" y="2164863"/>
            <a:ext cx="3600400" cy="1368152"/>
          </a:xfrm>
          <a:prstGeom prst="roundRect">
            <a:avLst/>
          </a:prstGeom>
          <a:solidFill>
            <a:schemeClr val="accent4">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ookman Old Style" panose="02050604050505020204" pitchFamily="18" charset="0"/>
              </a:rPr>
              <a:t>Residence permit in the Russian Federation</a:t>
            </a:r>
          </a:p>
          <a:p>
            <a:pPr algn="ctr"/>
            <a:r>
              <a:rPr lang="en-US" b="1" dirty="0">
                <a:solidFill>
                  <a:schemeClr val="tx1"/>
                </a:solidFill>
                <a:latin typeface="Bookman Old Style" panose="02050604050505020204" pitchFamily="18" charset="0"/>
              </a:rPr>
              <a:t>(separate document)</a:t>
            </a:r>
            <a:endParaRPr lang="ru-RU" b="1" dirty="0">
              <a:solidFill>
                <a:schemeClr val="tx1"/>
              </a:solidFill>
              <a:latin typeface="Bookman Old Style" panose="02050604050505020204" pitchFamily="18" charset="0"/>
            </a:endParaRPr>
          </a:p>
        </p:txBody>
      </p:sp>
      <p:pic>
        <p:nvPicPr>
          <p:cNvPr id="3" name="Рисунок 2">
            <a:extLst>
              <a:ext uri="{FF2B5EF4-FFF2-40B4-BE49-F238E27FC236}">
                <a16:creationId xmlns:a16="http://schemas.microsoft.com/office/drawing/2014/main" id="{C7E2E937-2BE0-4346-823D-29CA3700BE3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Effect>
                      <a14:brightnessContrast bright="7000" contrast="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257435">
            <a:off x="807943" y="537412"/>
            <a:ext cx="1754044" cy="2498531"/>
          </a:xfrm>
          <a:prstGeom prst="rect">
            <a:avLst/>
          </a:prstGeom>
          <a:blipFill dpi="0" rotWithShape="1">
            <a:blip r:embed="rId5">
              <a:alphaModFix amt="86000"/>
            </a:blip>
            <a:srcRect/>
            <a:tile tx="0" ty="0" sx="100000" sy="100000" flip="none" algn="tl"/>
          </a:blipFill>
        </p:spPr>
      </p:pic>
      <p:sp>
        <p:nvSpPr>
          <p:cNvPr id="5" name="Прямоугольник: скругленные углы 4">
            <a:extLst>
              <a:ext uri="{FF2B5EF4-FFF2-40B4-BE49-F238E27FC236}">
                <a16:creationId xmlns:a16="http://schemas.microsoft.com/office/drawing/2014/main" id="{6375D8C5-367F-4A57-B98E-83E1CB8A7471}"/>
              </a:ext>
            </a:extLst>
          </p:cNvPr>
          <p:cNvSpPr/>
          <p:nvPr/>
        </p:nvSpPr>
        <p:spPr>
          <a:xfrm rot="10800000" flipH="1" flipV="1">
            <a:off x="4995961" y="386792"/>
            <a:ext cx="2808312" cy="1242007"/>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a:p>
            <a:pPr algn="ctr"/>
            <a:r>
              <a:rPr lang="en-US" sz="1600" dirty="0"/>
              <a:t>Foreign citizen recognized as a native speaker (</a:t>
            </a:r>
            <a:r>
              <a:rPr lang="ru-RU" sz="1600" dirty="0"/>
              <a:t>носитель)</a:t>
            </a:r>
            <a:r>
              <a:rPr lang="en-US" sz="1600" dirty="0"/>
              <a:t> of the Russian language</a:t>
            </a:r>
          </a:p>
          <a:p>
            <a:pPr algn="ctr"/>
            <a:r>
              <a:rPr lang="en-US" sz="1600" dirty="0"/>
              <a:t>(without providing a TRP)</a:t>
            </a:r>
            <a:endParaRPr lang="ru-RU" dirty="0"/>
          </a:p>
        </p:txBody>
      </p:sp>
      <p:sp>
        <p:nvSpPr>
          <p:cNvPr id="6" name="Прямоугольник: скругленные углы 5">
            <a:extLst>
              <a:ext uri="{FF2B5EF4-FFF2-40B4-BE49-F238E27FC236}">
                <a16:creationId xmlns:a16="http://schemas.microsoft.com/office/drawing/2014/main" id="{0EB630FC-1759-4317-B35D-AD7F34648573}"/>
              </a:ext>
            </a:extLst>
          </p:cNvPr>
          <p:cNvSpPr/>
          <p:nvPr/>
        </p:nvSpPr>
        <p:spPr>
          <a:xfrm>
            <a:off x="8682212" y="1628800"/>
            <a:ext cx="3024336" cy="165618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have a temporary residence permit</a:t>
            </a:r>
          </a:p>
          <a:p>
            <a:pPr algn="ctr"/>
            <a:r>
              <a:rPr lang="en-US" dirty="0"/>
              <a:t>(the period of residence under the TRP</a:t>
            </a:r>
          </a:p>
          <a:p>
            <a:pPr algn="ctr"/>
            <a:r>
              <a:rPr lang="en-US" dirty="0"/>
              <a:t>is at least 8 months)</a:t>
            </a:r>
            <a:endParaRPr lang="ru-RU" dirty="0"/>
          </a:p>
        </p:txBody>
      </p:sp>
      <p:sp>
        <p:nvSpPr>
          <p:cNvPr id="7" name="Прямоугольник: скругленные углы 6">
            <a:extLst>
              <a:ext uri="{FF2B5EF4-FFF2-40B4-BE49-F238E27FC236}">
                <a16:creationId xmlns:a16="http://schemas.microsoft.com/office/drawing/2014/main" id="{29E6A446-4093-46AE-9909-AFA9BC7BD56A}"/>
              </a:ext>
            </a:extLst>
          </p:cNvPr>
          <p:cNvSpPr/>
          <p:nvPr/>
        </p:nvSpPr>
        <p:spPr>
          <a:xfrm>
            <a:off x="747489" y="4013063"/>
            <a:ext cx="4248472" cy="2448272"/>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Foreign citizens who arrived in the Russian Federation in an emergency mass order, recognized as refugees or who received temporary asylum on the territory of the Russian Federation and became participants in the State Program to assist the voluntary resettlement of compatriots living abroad to the Russian Federation, as well as their family members who resettled together</a:t>
            </a:r>
          </a:p>
          <a:p>
            <a:pPr algn="ctr"/>
            <a:r>
              <a:rPr lang="en-US" sz="1400" dirty="0"/>
              <a:t>(without providing a TRP)</a:t>
            </a:r>
            <a:endParaRPr lang="ru-RU" sz="1400" dirty="0"/>
          </a:p>
        </p:txBody>
      </p:sp>
      <p:sp>
        <p:nvSpPr>
          <p:cNvPr id="8" name="Прямоугольник: скругленные углы 7">
            <a:extLst>
              <a:ext uri="{FF2B5EF4-FFF2-40B4-BE49-F238E27FC236}">
                <a16:creationId xmlns:a16="http://schemas.microsoft.com/office/drawing/2014/main" id="{C971EF18-B65C-4EBA-AF1E-B5627BFC9ADD}"/>
              </a:ext>
            </a:extLst>
          </p:cNvPr>
          <p:cNvSpPr/>
          <p:nvPr/>
        </p:nvSpPr>
        <p:spPr>
          <a:xfrm>
            <a:off x="8875115" y="4234963"/>
            <a:ext cx="2808312" cy="1368152"/>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Highly qualified specialists and their family members </a:t>
            </a:r>
          </a:p>
          <a:p>
            <a:pPr algn="ctr"/>
            <a:r>
              <a:rPr lang="en-US" dirty="0"/>
              <a:t>(without providing a TRP)</a:t>
            </a:r>
            <a:endParaRPr lang="ru-RU" sz="1400" dirty="0"/>
          </a:p>
        </p:txBody>
      </p:sp>
      <p:sp>
        <p:nvSpPr>
          <p:cNvPr id="9" name="Прямоугольник: скругленные углы 8">
            <a:extLst>
              <a:ext uri="{FF2B5EF4-FFF2-40B4-BE49-F238E27FC236}">
                <a16:creationId xmlns:a16="http://schemas.microsoft.com/office/drawing/2014/main" id="{5D76D404-73F2-4A26-867B-E2DDA5B61B9B}"/>
              </a:ext>
            </a:extLst>
          </p:cNvPr>
          <p:cNvSpPr/>
          <p:nvPr/>
        </p:nvSpPr>
        <p:spPr>
          <a:xfrm>
            <a:off x="5531382" y="4234963"/>
            <a:ext cx="2808312" cy="129614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Citizen of the Republic of Belarus</a:t>
            </a:r>
          </a:p>
          <a:p>
            <a:pPr algn="ctr"/>
            <a:r>
              <a:rPr lang="en-US" dirty="0"/>
              <a:t>(without providing a TRP)</a:t>
            </a:r>
            <a:endParaRPr lang="ru-RU" sz="1400" dirty="0"/>
          </a:p>
        </p:txBody>
      </p:sp>
      <p:sp>
        <p:nvSpPr>
          <p:cNvPr id="10" name="Стрелка: вниз 9">
            <a:extLst>
              <a:ext uri="{FF2B5EF4-FFF2-40B4-BE49-F238E27FC236}">
                <a16:creationId xmlns:a16="http://schemas.microsoft.com/office/drawing/2014/main" id="{99066133-F093-49FD-AE61-B0CC87AA2058}"/>
              </a:ext>
            </a:extLst>
          </p:cNvPr>
          <p:cNvSpPr/>
          <p:nvPr/>
        </p:nvSpPr>
        <p:spPr>
          <a:xfrm>
            <a:off x="5662364" y="1628800"/>
            <a:ext cx="484632" cy="61206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лево 10">
            <a:extLst>
              <a:ext uri="{FF2B5EF4-FFF2-40B4-BE49-F238E27FC236}">
                <a16:creationId xmlns:a16="http://schemas.microsoft.com/office/drawing/2014/main" id="{0749146C-AD63-49FA-9CAD-D97B80EA215B}"/>
              </a:ext>
            </a:extLst>
          </p:cNvPr>
          <p:cNvSpPr/>
          <p:nvPr/>
        </p:nvSpPr>
        <p:spPr>
          <a:xfrm>
            <a:off x="7520372" y="2364307"/>
            <a:ext cx="1128080" cy="484632"/>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id="{E3630ED2-3ACD-4364-8F8C-FD32688DA9E2}"/>
              </a:ext>
            </a:extLst>
          </p:cNvPr>
          <p:cNvSpPr/>
          <p:nvPr/>
        </p:nvSpPr>
        <p:spPr>
          <a:xfrm rot="10800000">
            <a:off x="4150196" y="3569967"/>
            <a:ext cx="484632" cy="40004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a:extLst>
              <a:ext uri="{FF2B5EF4-FFF2-40B4-BE49-F238E27FC236}">
                <a16:creationId xmlns:a16="http://schemas.microsoft.com/office/drawing/2014/main" id="{907EC8EA-CBAC-4B54-B474-775422D01DF7}"/>
              </a:ext>
            </a:extLst>
          </p:cNvPr>
          <p:cNvSpPr/>
          <p:nvPr/>
        </p:nvSpPr>
        <p:spPr>
          <a:xfrm rot="10800000">
            <a:off x="6670476" y="3569967"/>
            <a:ext cx="484632" cy="664996"/>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id="{DA1DE093-59A3-4703-85AF-061B1A1B18F0}"/>
              </a:ext>
            </a:extLst>
          </p:cNvPr>
          <p:cNvSpPr/>
          <p:nvPr/>
        </p:nvSpPr>
        <p:spPr>
          <a:xfrm rot="12899124">
            <a:off x="7368297" y="3492859"/>
            <a:ext cx="1746532"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96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
          <p:cNvSpPr/>
          <p:nvPr/>
        </p:nvSpPr>
        <p:spPr bwMode="auto">
          <a:xfrm>
            <a:off x="3808412" y="-13929598"/>
            <a:ext cx="4572000" cy="246221"/>
          </a:xfrm>
          <a:prstGeom prst="rect">
            <a:avLst/>
          </a:prstGeom>
        </p:spPr>
        <p:txBody>
          <a:bodyPr>
            <a:spAutoFit/>
          </a:bodyPr>
          <a:lstStyle/>
          <a:p>
            <a:pPr algn="just">
              <a:defRPr/>
            </a:pPr>
            <a:endParaRPr lang="ru-RU" sz="1000">
              <a:solidFill>
                <a:srgbClr val="22272F"/>
              </a:solidFill>
              <a:latin typeface="Arial"/>
              <a:cs typeface="Arial"/>
            </a:endParaRPr>
          </a:p>
        </p:txBody>
      </p:sp>
      <p:pic>
        <p:nvPicPr>
          <p:cNvPr id="5" name="Рисунок 18"/>
          <p:cNvPicPr>
            <a:picLocks noChangeAspect="1"/>
          </p:cNvPicPr>
          <p:nvPr/>
        </p:nvPicPr>
        <p:blipFill>
          <a:blip r:embed="rId2"/>
          <a:stretch/>
        </p:blipFill>
        <p:spPr bwMode="auto">
          <a:xfrm>
            <a:off x="1917949" y="1360969"/>
            <a:ext cx="3317563" cy="3317563"/>
          </a:xfrm>
          <a:prstGeom prst="rect">
            <a:avLst/>
          </a:prstGeom>
        </p:spPr>
      </p:pic>
      <p:sp>
        <p:nvSpPr>
          <p:cNvPr id="6" name="Прямоугольник 19"/>
          <p:cNvSpPr/>
          <p:nvPr/>
        </p:nvSpPr>
        <p:spPr bwMode="auto">
          <a:xfrm>
            <a:off x="2061964" y="440669"/>
            <a:ext cx="8496944" cy="369332"/>
          </a:xfrm>
          <a:prstGeom prst="rect">
            <a:avLst/>
          </a:prstGeom>
        </p:spPr>
        <p:txBody>
          <a:bodyPr wrap="square">
            <a:spAutoFit/>
          </a:bodyPr>
          <a:lstStyle/>
          <a:p>
            <a:pPr>
              <a:defRPr/>
            </a:pPr>
            <a:r>
              <a:rPr lang="en-US" b="1" dirty="0"/>
              <a:t>Permanently residing person</a:t>
            </a:r>
            <a:r>
              <a:rPr lang="ru-RU" dirty="0"/>
              <a:t>- </a:t>
            </a:r>
            <a:r>
              <a:rPr lang="en-US" dirty="0"/>
              <a:t>is a person who has residence permit</a:t>
            </a:r>
            <a:r>
              <a:rPr lang="ru-RU" dirty="0"/>
              <a:t>;</a:t>
            </a:r>
            <a:endParaRPr dirty="0"/>
          </a:p>
        </p:txBody>
      </p:sp>
      <p:sp>
        <p:nvSpPr>
          <p:cNvPr id="7" name="Прямоугольник 20"/>
          <p:cNvSpPr/>
          <p:nvPr/>
        </p:nvSpPr>
        <p:spPr bwMode="auto">
          <a:xfrm>
            <a:off x="5687436" y="1727088"/>
            <a:ext cx="4572000" cy="2031325"/>
          </a:xfrm>
          <a:prstGeom prst="rect">
            <a:avLst/>
          </a:prstGeom>
        </p:spPr>
        <p:txBody>
          <a:bodyPr>
            <a:spAutoFit/>
          </a:bodyPr>
          <a:lstStyle/>
          <a:p>
            <a:pPr>
              <a:defRPr/>
            </a:pPr>
            <a:r>
              <a:rPr lang="en-US" dirty="0">
                <a:latin typeface="Arial"/>
                <a:cs typeface="Arial"/>
              </a:rPr>
              <a:t>Permanent residence is a document that gives the right to foreign citizens and stateless persons to live and work legally on the territory of the Russian Federation for a long time. After obtaining a residence permit, a foreign citizen receives the status of permanent resident in the country.</a:t>
            </a:r>
            <a:endParaRPr dirty="0"/>
          </a:p>
        </p:txBody>
      </p:sp>
      <p:sp>
        <p:nvSpPr>
          <p:cNvPr id="8" name="Прямоугольник 21"/>
          <p:cNvSpPr/>
          <p:nvPr/>
        </p:nvSpPr>
        <p:spPr bwMode="auto">
          <a:xfrm>
            <a:off x="2422004" y="4869160"/>
            <a:ext cx="7542584" cy="1754326"/>
          </a:xfrm>
          <a:prstGeom prst="rect">
            <a:avLst/>
          </a:prstGeom>
        </p:spPr>
        <p:txBody>
          <a:bodyPr wrap="square">
            <a:spAutoFit/>
          </a:bodyPr>
          <a:lstStyle/>
          <a:p>
            <a:pPr>
              <a:defRPr/>
            </a:pPr>
            <a:r>
              <a:rPr lang="en-US" b="1" dirty="0">
                <a:latin typeface="Arial"/>
                <a:cs typeface="Arial"/>
              </a:rPr>
              <a:t>Since November 1, 2019, a residence permit</a:t>
            </a:r>
            <a:r>
              <a:rPr lang="ru-RU" b="1" dirty="0">
                <a:latin typeface="Arial"/>
                <a:cs typeface="Arial"/>
              </a:rPr>
              <a:t> </a:t>
            </a:r>
            <a:r>
              <a:rPr lang="en-US" b="1" dirty="0">
                <a:latin typeface="Arial"/>
                <a:cs typeface="Arial"/>
              </a:rPr>
              <a:t>for an indefinite period has been introduced for most categories of foreign citizens.</a:t>
            </a:r>
            <a:endParaRPr lang="ru-RU" b="1" dirty="0">
              <a:latin typeface="Arial"/>
              <a:cs typeface="Arial"/>
            </a:endParaRPr>
          </a:p>
          <a:p>
            <a:pPr>
              <a:defRPr/>
            </a:pPr>
            <a:endParaRPr lang="en-US" b="1" dirty="0">
              <a:latin typeface="Arial"/>
              <a:cs typeface="Arial"/>
            </a:endParaRPr>
          </a:p>
          <a:p>
            <a:pPr>
              <a:defRPr/>
            </a:pPr>
            <a:r>
              <a:rPr lang="en-US" b="1" dirty="0">
                <a:latin typeface="Arial"/>
                <a:cs typeface="Arial"/>
              </a:rPr>
              <a:t>You will need to change your residence permit at the age of 14, 20 and 45, as well as when changing your name or when the document is damaged.</a:t>
            </a:r>
            <a:endParaRPr dirty="0"/>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Дата 1"/>
          <p:cNvSpPr>
            <a:spLocks noGrp="1"/>
          </p:cNvSpPr>
          <p:nvPr>
            <p:ph type="dt" sz="half" idx="10"/>
          </p:nvPr>
        </p:nvSpPr>
        <p:spPr bwMode="auto"/>
        <p:txBody>
          <a:bodyPr/>
          <a:lstStyle/>
          <a:p>
            <a:pPr>
              <a:defRPr/>
            </a:pPr>
            <a:fld id="{F121E387-E611-4F50-8A74-06B8E3C563C3}" type="datetime1">
              <a:rPr lang="en-US"/>
              <a:t>11/3/2021</a:t>
            </a:fld>
            <a:endParaRPr lang="en-US"/>
          </a:p>
        </p:txBody>
      </p:sp>
      <p:sp>
        <p:nvSpPr>
          <p:cNvPr id="5" name="Номер слайда 2"/>
          <p:cNvSpPr>
            <a:spLocks noGrp="1"/>
          </p:cNvSpPr>
          <p:nvPr>
            <p:ph type="sldNum" sz="quarter" idx="12"/>
          </p:nvPr>
        </p:nvSpPr>
        <p:spPr bwMode="auto"/>
        <p:txBody>
          <a:bodyPr/>
          <a:lstStyle/>
          <a:p>
            <a:pPr>
              <a:defRPr/>
            </a:pPr>
            <a:fld id="{BFDAB88A-BE85-4084-A6C3-D91B25E2B28D}" type="slidenum">
              <a:rPr lang="en-US"/>
              <a:t>16</a:t>
            </a:fld>
            <a:endParaRPr lang="en-US"/>
          </a:p>
        </p:txBody>
      </p:sp>
      <p:sp>
        <p:nvSpPr>
          <p:cNvPr id="6" name="TextBox 4"/>
          <p:cNvSpPr txBox="1"/>
          <p:nvPr/>
        </p:nvSpPr>
        <p:spPr bwMode="auto">
          <a:xfrm>
            <a:off x="261764" y="2132856"/>
            <a:ext cx="11089232" cy="5355312"/>
          </a:xfrm>
          <a:prstGeom prst="rect">
            <a:avLst/>
          </a:prstGeom>
          <a:noFill/>
        </p:spPr>
        <p:txBody>
          <a:bodyPr wrap="square">
            <a:spAutoFit/>
          </a:bodyPr>
          <a:lstStyle/>
          <a:p>
            <a:pPr marL="285750" indent="-285750">
              <a:buFontTx/>
              <a:buChar char="-"/>
              <a:defRPr/>
            </a:pPr>
            <a:r>
              <a:rPr lang="en-US" sz="1600" cap="all" dirty="0">
                <a:solidFill>
                  <a:srgbClr val="121416"/>
                </a:solidFill>
              </a:rPr>
              <a:t>a foreign citizen who was born in the territory of the RSFSR and was formerly a citizen of the USSR;</a:t>
            </a:r>
          </a:p>
          <a:p>
            <a:pPr>
              <a:defRPr/>
            </a:pPr>
            <a:endParaRPr lang="en-US" sz="1600" cap="all" dirty="0">
              <a:solidFill>
                <a:srgbClr val="121416"/>
              </a:solidFill>
            </a:endParaRPr>
          </a:p>
          <a:p>
            <a:pPr marL="285750" indent="-285750">
              <a:buFontTx/>
              <a:buChar char="-"/>
              <a:defRPr/>
            </a:pPr>
            <a:r>
              <a:rPr lang="en-US" sz="1600" cap="all" dirty="0"/>
              <a:t>a foreign citizen who has a parent (adoptive parent, guardian, trustee), a son or daughter who are citizens of the Russian Federation and permanently residing in the Russian Federation;</a:t>
            </a:r>
          </a:p>
          <a:p>
            <a:pPr>
              <a:defRPr/>
            </a:pPr>
            <a:endParaRPr lang="en-US" sz="1600" cap="all" dirty="0"/>
          </a:p>
          <a:p>
            <a:pPr marL="285750" indent="-285750">
              <a:buFontTx/>
              <a:buChar char="-"/>
              <a:defRPr/>
            </a:pPr>
            <a:r>
              <a:rPr lang="en-US" sz="1600" cap="all" dirty="0"/>
              <a:t>a foreign citizen recognized as a native speaker of the Russian language in accordance with Article 33.1 of Federal Law No. 62-FZ of May 31, 2002 "On Citizenship of the Russian Federation;</a:t>
            </a:r>
          </a:p>
          <a:p>
            <a:pPr marL="285750" indent="-285750">
              <a:buFontTx/>
              <a:buChar char="-"/>
              <a:defRPr/>
            </a:pPr>
            <a:endParaRPr lang="en-US" sz="1600" cap="all" dirty="0"/>
          </a:p>
          <a:p>
            <a:pPr marL="285750" indent="-285750">
              <a:buFontTx/>
              <a:buChar char="-"/>
              <a:defRPr/>
            </a:pPr>
            <a:r>
              <a:rPr lang="en-US" sz="1600" cap="all" dirty="0"/>
              <a:t>a highly qualified specialist and his family members in accordance with Article 13.2 of this Federal Law;</a:t>
            </a:r>
          </a:p>
          <a:p>
            <a:pPr>
              <a:defRPr/>
            </a:pPr>
            <a:endParaRPr lang="en-US" sz="1600" cap="all" dirty="0"/>
          </a:p>
          <a:p>
            <a:pPr marL="285750" indent="-285750">
              <a:buFontTx/>
              <a:buChar char="-"/>
              <a:defRPr/>
            </a:pPr>
            <a:r>
              <a:rPr lang="en-US" sz="1600" cap="all" dirty="0"/>
              <a:t>a foreign citizen who has carried out at least six months prior to the date of applying for a residence permit working in the Russian Federation by profession (specialty, position) included in the list of professions (specialties, positions) of foreign citizens and stateless persons - qualified specialists who have the right to receive citizenship of the Russian Federation in a simplified manner;</a:t>
            </a:r>
          </a:p>
          <a:p>
            <a:pPr marL="285750" indent="-285750">
              <a:buFontTx/>
              <a:buChar char="-"/>
              <a:defRPr/>
            </a:pPr>
            <a:endParaRPr lang="en-US" sz="1600" cap="all" dirty="0"/>
          </a:p>
          <a:p>
            <a:pPr marL="285750" indent="-285750">
              <a:buFontTx/>
              <a:buChar char="-"/>
              <a:defRPr/>
            </a:pPr>
            <a:r>
              <a:rPr lang="en-US" sz="1600" b="1" cap="all" dirty="0"/>
              <a:t>a foreign citizen who has successfully completed  a state-accredited full-time educational program of higher education in the Russian Federation and has received a certificate of education and qualifications with honors; and others</a:t>
            </a:r>
            <a:br>
              <a:rPr lang="ru-RU" sz="1600" b="1" cap="all" dirty="0"/>
            </a:br>
            <a:br>
              <a:rPr lang="ru-RU" cap="all" dirty="0"/>
            </a:br>
            <a:br>
              <a:rPr lang="ru-RU" cap="all" dirty="0"/>
            </a:br>
            <a:endParaRPr lang="ru-RU" cap="all" dirty="0"/>
          </a:p>
        </p:txBody>
      </p:sp>
      <p:sp>
        <p:nvSpPr>
          <p:cNvPr id="7" name="TextBox 5"/>
          <p:cNvSpPr txBox="1"/>
          <p:nvPr/>
        </p:nvSpPr>
        <p:spPr bwMode="auto">
          <a:xfrm>
            <a:off x="621804" y="764705"/>
            <a:ext cx="10369152" cy="1600438"/>
          </a:xfrm>
          <a:prstGeom prst="rect">
            <a:avLst/>
          </a:prstGeom>
          <a:noFill/>
        </p:spPr>
        <p:txBody>
          <a:bodyPr wrap="square">
            <a:spAutoFit/>
          </a:bodyPr>
          <a:lstStyle/>
          <a:p>
            <a:pPr>
              <a:defRPr/>
            </a:pPr>
            <a:r>
              <a:rPr lang="en-US" sz="2500" cap="all" dirty="0">
                <a:latin typeface="Arial"/>
                <a:cs typeface="Arial"/>
              </a:rPr>
              <a:t> </a:t>
            </a:r>
            <a:r>
              <a:rPr lang="en-US" sz="1600" cap="all" dirty="0">
                <a:latin typeface="Arial"/>
                <a:cs typeface="Arial"/>
              </a:rPr>
              <a:t>residence permit may be issued to a foreign citizen who has lived in the Russian Federation for at least one year on the basis of a temporary residence permit.</a:t>
            </a:r>
          </a:p>
          <a:p>
            <a:pPr>
              <a:defRPr/>
            </a:pPr>
            <a:endParaRPr lang="en-US" sz="1600" cap="all" dirty="0">
              <a:latin typeface="Arial"/>
              <a:cs typeface="Arial"/>
            </a:endParaRPr>
          </a:p>
          <a:p>
            <a:pPr algn="ctr">
              <a:defRPr/>
            </a:pPr>
            <a:r>
              <a:rPr lang="en-US" sz="1600" b="1" cap="all" dirty="0">
                <a:latin typeface="Arial"/>
                <a:cs typeface="Arial"/>
              </a:rPr>
              <a:t>Simplified procedure for obtaining a residence permit without getting TRP</a:t>
            </a:r>
            <a:br>
              <a:rPr lang="ru-RU" sz="2500" dirty="0">
                <a:latin typeface="Arial"/>
                <a:cs typeface="Arial"/>
              </a:rPr>
            </a:br>
            <a:endParaRPr lang="ru-RU" sz="25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F6717957-3419-4E83-BFA0-81F61CE1A6EF}"/>
              </a:ext>
            </a:extLst>
          </p:cNvPr>
          <p:cNvSpPr/>
          <p:nvPr/>
        </p:nvSpPr>
        <p:spPr>
          <a:xfrm>
            <a:off x="3502124" y="404664"/>
            <a:ext cx="4032448" cy="1152128"/>
          </a:xfrm>
          <a:prstGeom prst="roundRect">
            <a:avLst/>
          </a:prstGeom>
          <a:gradFill>
            <a:gsLst>
              <a:gs pos="93000">
                <a:schemeClr val="accent2">
                  <a:lumMod val="50000"/>
                </a:schemeClr>
              </a:gs>
              <a:gs pos="41229">
                <a:srgbClr val="A27756"/>
              </a:gs>
              <a:gs pos="2000">
                <a:srgbClr val="EBF1BF"/>
              </a:gs>
              <a:gs pos="0">
                <a:srgbClr val="EFF4CD"/>
              </a:gs>
              <a:gs pos="0">
                <a:schemeClr val="accent1">
                  <a:lumMod val="5000"/>
                  <a:lumOff val="95000"/>
                </a:schemeClr>
              </a:gs>
              <a:gs pos="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52400" h="50800" prst="softRound"/>
            <a:bevelB w="139700" h="139700" prst="divot"/>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Citizenship of the Russian Federation</a:t>
            </a:r>
            <a:endParaRPr lang="ru-RU"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скругленные углы 2">
            <a:extLst>
              <a:ext uri="{FF2B5EF4-FFF2-40B4-BE49-F238E27FC236}">
                <a16:creationId xmlns:a16="http://schemas.microsoft.com/office/drawing/2014/main" id="{D4E3F643-BD59-4626-967B-C04C2E09D78F}"/>
              </a:ext>
            </a:extLst>
          </p:cNvPr>
          <p:cNvSpPr/>
          <p:nvPr/>
        </p:nvSpPr>
        <p:spPr>
          <a:xfrm>
            <a:off x="837828" y="3573016"/>
            <a:ext cx="2736304" cy="2304256"/>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Recognition as a native speaker of the Russian language (residence of a relative in a direct ascending line in the Russian Federation earlier or in the present bp., or residence of the citizen himself)</a:t>
            </a:r>
            <a:endParaRPr lang="ru-RU" sz="1600" dirty="0"/>
          </a:p>
        </p:txBody>
      </p:sp>
      <p:sp>
        <p:nvSpPr>
          <p:cNvPr id="4" name="Прямоугольник: скругленные углы 3">
            <a:extLst>
              <a:ext uri="{FF2B5EF4-FFF2-40B4-BE49-F238E27FC236}">
                <a16:creationId xmlns:a16="http://schemas.microsoft.com/office/drawing/2014/main" id="{FA6E97FE-44D4-4E35-9D9C-1605CDD08C46}"/>
              </a:ext>
            </a:extLst>
          </p:cNvPr>
          <p:cNvSpPr/>
          <p:nvPr/>
        </p:nvSpPr>
        <p:spPr>
          <a:xfrm>
            <a:off x="837828" y="2348880"/>
            <a:ext cx="2664296" cy="792088"/>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Issuance of a residence permit for 3 years</a:t>
            </a:r>
            <a:endParaRPr lang="ru-RU" dirty="0"/>
          </a:p>
        </p:txBody>
      </p:sp>
      <p:sp>
        <p:nvSpPr>
          <p:cNvPr id="5" name="Прямоугольник: скругленные углы 4">
            <a:extLst>
              <a:ext uri="{FF2B5EF4-FFF2-40B4-BE49-F238E27FC236}">
                <a16:creationId xmlns:a16="http://schemas.microsoft.com/office/drawing/2014/main" id="{E612670F-94E2-4EC1-9BFF-EF19E1DA4C99}"/>
              </a:ext>
            </a:extLst>
          </p:cNvPr>
          <p:cNvSpPr/>
          <p:nvPr/>
        </p:nvSpPr>
        <p:spPr>
          <a:xfrm>
            <a:off x="4186200" y="3933056"/>
            <a:ext cx="2664296" cy="792088"/>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Temporary residence permit</a:t>
            </a:r>
            <a:endParaRPr lang="ru-RU" dirty="0"/>
          </a:p>
        </p:txBody>
      </p:sp>
      <p:sp>
        <p:nvSpPr>
          <p:cNvPr id="7" name="Прямоугольник: скругленные углы 6">
            <a:extLst>
              <a:ext uri="{FF2B5EF4-FFF2-40B4-BE49-F238E27FC236}">
                <a16:creationId xmlns:a16="http://schemas.microsoft.com/office/drawing/2014/main" id="{D273EF92-011A-437D-8DBF-A2B26A8D9B73}"/>
              </a:ext>
            </a:extLst>
          </p:cNvPr>
          <p:cNvSpPr/>
          <p:nvPr/>
        </p:nvSpPr>
        <p:spPr>
          <a:xfrm>
            <a:off x="4186200" y="2348880"/>
            <a:ext cx="2664296" cy="792088"/>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Issuance of the residence permit (for an indefinite period)</a:t>
            </a:r>
            <a:endParaRPr lang="ru-RU" dirty="0"/>
          </a:p>
        </p:txBody>
      </p:sp>
      <p:sp>
        <p:nvSpPr>
          <p:cNvPr id="8" name="Прямоугольник: скругленные углы 7">
            <a:extLst>
              <a:ext uri="{FF2B5EF4-FFF2-40B4-BE49-F238E27FC236}">
                <a16:creationId xmlns:a16="http://schemas.microsoft.com/office/drawing/2014/main" id="{37E9793D-F585-447B-9AC8-225DC65124D8}"/>
              </a:ext>
            </a:extLst>
          </p:cNvPr>
          <p:cNvSpPr/>
          <p:nvPr/>
        </p:nvSpPr>
        <p:spPr>
          <a:xfrm>
            <a:off x="8146640" y="2807473"/>
            <a:ext cx="3096344" cy="1548172"/>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Participation in the State program to assist the voluntary resettlement of compatriots living abroad and their family members to the Russian Federation</a:t>
            </a:r>
          </a:p>
          <a:p>
            <a:pPr algn="ctr"/>
            <a:r>
              <a:rPr lang="en-US" sz="1400" dirty="0"/>
              <a:t>(issuance of the certificate of the State program participant)</a:t>
            </a:r>
            <a:endParaRPr lang="ru-RU" sz="1400" dirty="0"/>
          </a:p>
        </p:txBody>
      </p:sp>
      <p:sp>
        <p:nvSpPr>
          <p:cNvPr id="9" name="Прямоугольник: скругленные углы 8">
            <a:extLst>
              <a:ext uri="{FF2B5EF4-FFF2-40B4-BE49-F238E27FC236}">
                <a16:creationId xmlns:a16="http://schemas.microsoft.com/office/drawing/2014/main" id="{E831CFDC-BEE8-47CE-B185-6150B4B95DC1}"/>
              </a:ext>
            </a:extLst>
          </p:cNvPr>
          <p:cNvSpPr/>
          <p:nvPr/>
        </p:nvSpPr>
        <p:spPr>
          <a:xfrm>
            <a:off x="3934172" y="4941168"/>
            <a:ext cx="1440160" cy="576064"/>
          </a:xfrm>
          <a:prstGeom prst="round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the territory of the Russian Federation</a:t>
            </a:r>
            <a:endParaRPr lang="ru-RU" sz="1400"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id="{84201354-A9DE-4585-8C52-E4DBDFF0990D}"/>
              </a:ext>
            </a:extLst>
          </p:cNvPr>
          <p:cNvSpPr/>
          <p:nvPr/>
        </p:nvSpPr>
        <p:spPr>
          <a:xfrm>
            <a:off x="5590356" y="4941168"/>
            <a:ext cx="1440160" cy="576064"/>
          </a:xfrm>
          <a:prstGeom prst="round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Outside the Russian Federation</a:t>
            </a:r>
            <a:endParaRPr lang="ru-RU" sz="14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id="{81A2DAAC-2CFC-4679-A8FC-8B465B54364C}"/>
              </a:ext>
            </a:extLst>
          </p:cNvPr>
          <p:cNvSpPr/>
          <p:nvPr/>
        </p:nvSpPr>
        <p:spPr>
          <a:xfrm>
            <a:off x="8038628" y="4869160"/>
            <a:ext cx="1575243" cy="535330"/>
          </a:xfrm>
          <a:prstGeom prst="round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a:p>
            <a:pPr algn="ctr"/>
            <a:r>
              <a:rPr lang="en-US" sz="1400" dirty="0">
                <a:solidFill>
                  <a:schemeClr val="tx1"/>
                </a:solidFill>
              </a:rPr>
              <a:t>On the territory of the Russian Federation</a:t>
            </a:r>
          </a:p>
          <a:p>
            <a:pPr algn="ctr"/>
            <a:endParaRPr lang="ru-RU" dirty="0"/>
          </a:p>
        </p:txBody>
      </p:sp>
      <p:sp>
        <p:nvSpPr>
          <p:cNvPr id="11" name="Прямоугольник: скругленные углы 10">
            <a:extLst>
              <a:ext uri="{FF2B5EF4-FFF2-40B4-BE49-F238E27FC236}">
                <a16:creationId xmlns:a16="http://schemas.microsoft.com/office/drawing/2014/main" id="{A0A446EE-9D8B-40BB-90B3-4A0C7440CB42}"/>
              </a:ext>
            </a:extLst>
          </p:cNvPr>
          <p:cNvSpPr/>
          <p:nvPr/>
        </p:nvSpPr>
        <p:spPr>
          <a:xfrm>
            <a:off x="10196200" y="4900434"/>
            <a:ext cx="1368152" cy="504056"/>
          </a:xfrm>
          <a:prstGeom prst="round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Outside the Russian Federation</a:t>
            </a:r>
          </a:p>
        </p:txBody>
      </p:sp>
      <p:cxnSp>
        <p:nvCxnSpPr>
          <p:cNvPr id="17" name="Соединитель: уступ 16">
            <a:extLst>
              <a:ext uri="{FF2B5EF4-FFF2-40B4-BE49-F238E27FC236}">
                <a16:creationId xmlns:a16="http://schemas.microsoft.com/office/drawing/2014/main" id="{AE198001-DF7C-4161-A4E5-83A8AF3A9336}"/>
              </a:ext>
            </a:extLst>
          </p:cNvPr>
          <p:cNvCxnSpPr>
            <a:stCxn id="4" idx="0"/>
            <a:endCxn id="2" idx="1"/>
          </p:cNvCxnSpPr>
          <p:nvPr/>
        </p:nvCxnSpPr>
        <p:spPr>
          <a:xfrm rot="5400000" flipH="1" flipV="1">
            <a:off x="2151974" y="998730"/>
            <a:ext cx="1368152" cy="133214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B9F5C14C-D48D-4CD7-945F-3310D5AF7680}"/>
              </a:ext>
            </a:extLst>
          </p:cNvPr>
          <p:cNvCxnSpPr>
            <a:cxnSpLocks/>
            <a:stCxn id="3" idx="0"/>
            <a:endCxn id="4" idx="2"/>
          </p:cNvCxnSpPr>
          <p:nvPr/>
        </p:nvCxnSpPr>
        <p:spPr>
          <a:xfrm flipH="1" flipV="1">
            <a:off x="2169976" y="3140968"/>
            <a:ext cx="36004" cy="432048"/>
          </a:xfrm>
          <a:prstGeom prst="line">
            <a:avLst/>
          </a:prstGeom>
        </p:spPr>
        <p:style>
          <a:lnRef idx="1">
            <a:schemeClr val="dk1"/>
          </a:lnRef>
          <a:fillRef idx="0">
            <a:schemeClr val="dk1"/>
          </a:fillRef>
          <a:effectRef idx="0">
            <a:schemeClr val="dk1"/>
          </a:effectRef>
          <a:fontRef idx="minor">
            <a:schemeClr val="tx1"/>
          </a:fontRef>
        </p:style>
      </p:cxnSp>
      <p:cxnSp>
        <p:nvCxnSpPr>
          <p:cNvPr id="33" name="Прямая со стрелкой 32">
            <a:extLst>
              <a:ext uri="{FF2B5EF4-FFF2-40B4-BE49-F238E27FC236}">
                <a16:creationId xmlns:a16="http://schemas.microsoft.com/office/drawing/2014/main" id="{9A801BB6-6C26-475C-BA9C-1F6D25EA34D9}"/>
              </a:ext>
            </a:extLst>
          </p:cNvPr>
          <p:cNvCxnSpPr>
            <a:cxnSpLocks/>
            <a:stCxn id="9" idx="0"/>
          </p:cNvCxnSpPr>
          <p:nvPr/>
        </p:nvCxnSpPr>
        <p:spPr>
          <a:xfrm flipV="1">
            <a:off x="4654252" y="4725144"/>
            <a:ext cx="12601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Прямая со стрелкой 34">
            <a:extLst>
              <a:ext uri="{FF2B5EF4-FFF2-40B4-BE49-F238E27FC236}">
                <a16:creationId xmlns:a16="http://schemas.microsoft.com/office/drawing/2014/main" id="{D52889EE-8BCB-4649-AEC2-DC525D7CC09D}"/>
              </a:ext>
            </a:extLst>
          </p:cNvPr>
          <p:cNvCxnSpPr>
            <a:cxnSpLocks/>
            <a:stCxn id="10" idx="0"/>
          </p:cNvCxnSpPr>
          <p:nvPr/>
        </p:nvCxnSpPr>
        <p:spPr>
          <a:xfrm flipH="1" flipV="1">
            <a:off x="6220426" y="4725144"/>
            <a:ext cx="90010"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a:extLst>
              <a:ext uri="{FF2B5EF4-FFF2-40B4-BE49-F238E27FC236}">
                <a16:creationId xmlns:a16="http://schemas.microsoft.com/office/drawing/2014/main" id="{BE8F22A4-46FB-4C2D-B05C-59D0F3566D3F}"/>
              </a:ext>
            </a:extLst>
          </p:cNvPr>
          <p:cNvCxnSpPr>
            <a:stCxn id="4" idx="3"/>
          </p:cNvCxnSpPr>
          <p:nvPr/>
        </p:nvCxnSpPr>
        <p:spPr>
          <a:xfrm>
            <a:off x="3502124" y="2744924"/>
            <a:ext cx="6480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Прямая со стрелкой 47">
            <a:extLst>
              <a:ext uri="{FF2B5EF4-FFF2-40B4-BE49-F238E27FC236}">
                <a16:creationId xmlns:a16="http://schemas.microsoft.com/office/drawing/2014/main" id="{806F4EB3-C923-4B30-B184-3E1ADF1B414A}"/>
              </a:ext>
            </a:extLst>
          </p:cNvPr>
          <p:cNvCxnSpPr>
            <a:cxnSpLocks/>
            <a:stCxn id="6" idx="0"/>
          </p:cNvCxnSpPr>
          <p:nvPr/>
        </p:nvCxnSpPr>
        <p:spPr>
          <a:xfrm flipV="1">
            <a:off x="8826250" y="4355646"/>
            <a:ext cx="54006" cy="513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Прямая со стрелкой 49">
            <a:extLst>
              <a:ext uri="{FF2B5EF4-FFF2-40B4-BE49-F238E27FC236}">
                <a16:creationId xmlns:a16="http://schemas.microsoft.com/office/drawing/2014/main" id="{17173D54-A375-43E7-8E4B-852F2B50D70A}"/>
              </a:ext>
            </a:extLst>
          </p:cNvPr>
          <p:cNvCxnSpPr>
            <a:cxnSpLocks/>
            <a:stCxn id="11" idx="0"/>
          </p:cNvCxnSpPr>
          <p:nvPr/>
        </p:nvCxnSpPr>
        <p:spPr>
          <a:xfrm flipV="1">
            <a:off x="10880276" y="4355645"/>
            <a:ext cx="0" cy="544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Прямая со стрелкой 52">
            <a:extLst>
              <a:ext uri="{FF2B5EF4-FFF2-40B4-BE49-F238E27FC236}">
                <a16:creationId xmlns:a16="http://schemas.microsoft.com/office/drawing/2014/main" id="{6F52654B-A71B-4F29-8311-C61EC49092EB}"/>
              </a:ext>
            </a:extLst>
          </p:cNvPr>
          <p:cNvCxnSpPr>
            <a:stCxn id="7" idx="0"/>
            <a:endCxn id="2" idx="2"/>
          </p:cNvCxnSpPr>
          <p:nvPr/>
        </p:nvCxnSpPr>
        <p:spPr>
          <a:xfrm flipV="1">
            <a:off x="5518348" y="1556792"/>
            <a:ext cx="0"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Прямая со стрелкой 54">
            <a:extLst>
              <a:ext uri="{FF2B5EF4-FFF2-40B4-BE49-F238E27FC236}">
                <a16:creationId xmlns:a16="http://schemas.microsoft.com/office/drawing/2014/main" id="{908ED295-5CE9-4354-8BBC-92F7E06D2289}"/>
              </a:ext>
            </a:extLst>
          </p:cNvPr>
          <p:cNvCxnSpPr>
            <a:stCxn id="5" idx="0"/>
            <a:endCxn id="7" idx="2"/>
          </p:cNvCxnSpPr>
          <p:nvPr/>
        </p:nvCxnSpPr>
        <p:spPr>
          <a:xfrm flipV="1">
            <a:off x="5518348" y="3140968"/>
            <a:ext cx="0"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Прямоугольник: скругленные углы 55">
            <a:extLst>
              <a:ext uri="{FF2B5EF4-FFF2-40B4-BE49-F238E27FC236}">
                <a16:creationId xmlns:a16="http://schemas.microsoft.com/office/drawing/2014/main" id="{6159EC5B-FA79-4735-93D0-BA37536E3D12}"/>
              </a:ext>
            </a:extLst>
          </p:cNvPr>
          <p:cNvSpPr/>
          <p:nvPr/>
        </p:nvSpPr>
        <p:spPr>
          <a:xfrm>
            <a:off x="7066520" y="5810083"/>
            <a:ext cx="864096" cy="504056"/>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TRP</a:t>
            </a:r>
            <a:endParaRPr lang="ru-RU" dirty="0"/>
          </a:p>
        </p:txBody>
      </p:sp>
      <p:sp>
        <p:nvSpPr>
          <p:cNvPr id="57" name="Прямоугольник: скругленные углы 56">
            <a:extLst>
              <a:ext uri="{FF2B5EF4-FFF2-40B4-BE49-F238E27FC236}">
                <a16:creationId xmlns:a16="http://schemas.microsoft.com/office/drawing/2014/main" id="{B92D3916-8468-472D-A4F4-2605F171569C}"/>
              </a:ext>
            </a:extLst>
          </p:cNvPr>
          <p:cNvSpPr/>
          <p:nvPr/>
        </p:nvSpPr>
        <p:spPr>
          <a:xfrm>
            <a:off x="8057058" y="5805256"/>
            <a:ext cx="864096" cy="504056"/>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a:t>
            </a:r>
            <a:endParaRPr lang="ru-RU" dirty="0"/>
          </a:p>
        </p:txBody>
      </p:sp>
      <p:sp>
        <p:nvSpPr>
          <p:cNvPr id="58" name="Прямоугольник: скругленные углы 57">
            <a:extLst>
              <a:ext uri="{FF2B5EF4-FFF2-40B4-BE49-F238E27FC236}">
                <a16:creationId xmlns:a16="http://schemas.microsoft.com/office/drawing/2014/main" id="{8D444B2A-9D72-4E68-8483-1DDB7969B9C9}"/>
              </a:ext>
            </a:extLst>
          </p:cNvPr>
          <p:cNvSpPr/>
          <p:nvPr/>
        </p:nvSpPr>
        <p:spPr>
          <a:xfrm>
            <a:off x="9040940" y="5797872"/>
            <a:ext cx="864096" cy="504056"/>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a:t>
            </a:r>
            <a:endParaRPr lang="ru-RU" dirty="0">
              <a:solidFill>
                <a:schemeClr val="tx1"/>
              </a:solidFill>
            </a:endParaRPr>
          </a:p>
        </p:txBody>
      </p:sp>
      <p:sp>
        <p:nvSpPr>
          <p:cNvPr id="59" name="Прямоугольник: скругленные углы 58">
            <a:extLst>
              <a:ext uri="{FF2B5EF4-FFF2-40B4-BE49-F238E27FC236}">
                <a16:creationId xmlns:a16="http://schemas.microsoft.com/office/drawing/2014/main" id="{65F7DCED-4940-4DAE-A35A-9BF72E49DC0E}"/>
              </a:ext>
            </a:extLst>
          </p:cNvPr>
          <p:cNvSpPr/>
          <p:nvPr/>
        </p:nvSpPr>
        <p:spPr>
          <a:xfrm>
            <a:off x="9999472" y="5795636"/>
            <a:ext cx="1063492" cy="504056"/>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Refugee</a:t>
            </a:r>
            <a:endParaRPr lang="ru-RU" dirty="0">
              <a:solidFill>
                <a:schemeClr val="tx1"/>
              </a:solidFill>
            </a:endParaRPr>
          </a:p>
        </p:txBody>
      </p:sp>
      <p:sp>
        <p:nvSpPr>
          <p:cNvPr id="60" name="Прямоугольник: скругленные углы 59">
            <a:extLst>
              <a:ext uri="{FF2B5EF4-FFF2-40B4-BE49-F238E27FC236}">
                <a16:creationId xmlns:a16="http://schemas.microsoft.com/office/drawing/2014/main" id="{7A623510-9710-4A04-BE9E-CAF936625B2E}"/>
              </a:ext>
            </a:extLst>
          </p:cNvPr>
          <p:cNvSpPr/>
          <p:nvPr/>
        </p:nvSpPr>
        <p:spPr>
          <a:xfrm>
            <a:off x="7561938" y="1772816"/>
            <a:ext cx="1781766" cy="784994"/>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Issuance of a TRP for the validity period of the certificate</a:t>
            </a:r>
            <a:endParaRPr lang="ru-RU" sz="1400" dirty="0"/>
          </a:p>
        </p:txBody>
      </p:sp>
      <p:cxnSp>
        <p:nvCxnSpPr>
          <p:cNvPr id="64" name="Прямая со стрелкой 63">
            <a:extLst>
              <a:ext uri="{FF2B5EF4-FFF2-40B4-BE49-F238E27FC236}">
                <a16:creationId xmlns:a16="http://schemas.microsoft.com/office/drawing/2014/main" id="{FDC2E5FE-2B5B-4E24-8CF4-CDAE41E947CA}"/>
              </a:ext>
            </a:extLst>
          </p:cNvPr>
          <p:cNvCxnSpPr/>
          <p:nvPr/>
        </p:nvCxnSpPr>
        <p:spPr>
          <a:xfrm flipV="1">
            <a:off x="8734686" y="5404490"/>
            <a:ext cx="0" cy="4007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Прямая со стрелкой 65">
            <a:extLst>
              <a:ext uri="{FF2B5EF4-FFF2-40B4-BE49-F238E27FC236}">
                <a16:creationId xmlns:a16="http://schemas.microsoft.com/office/drawing/2014/main" id="{1571979A-52F8-4281-B6CD-F61BBD7743AA}"/>
              </a:ext>
            </a:extLst>
          </p:cNvPr>
          <p:cNvCxnSpPr>
            <a:cxnSpLocks/>
            <a:stCxn id="56" idx="0"/>
          </p:cNvCxnSpPr>
          <p:nvPr/>
        </p:nvCxnSpPr>
        <p:spPr>
          <a:xfrm flipV="1">
            <a:off x="7498568" y="5404490"/>
            <a:ext cx="628799" cy="405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Прямая со стрелкой 67">
            <a:extLst>
              <a:ext uri="{FF2B5EF4-FFF2-40B4-BE49-F238E27FC236}">
                <a16:creationId xmlns:a16="http://schemas.microsoft.com/office/drawing/2014/main" id="{880A7BE8-1BE4-466A-924D-0189BD34991B}"/>
              </a:ext>
            </a:extLst>
          </p:cNvPr>
          <p:cNvCxnSpPr>
            <a:cxnSpLocks/>
            <a:stCxn id="58" idx="0"/>
          </p:cNvCxnSpPr>
          <p:nvPr/>
        </p:nvCxnSpPr>
        <p:spPr>
          <a:xfrm flipH="1" flipV="1">
            <a:off x="9262764" y="5399680"/>
            <a:ext cx="210224" cy="398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Прямая со стрелкой 69">
            <a:extLst>
              <a:ext uri="{FF2B5EF4-FFF2-40B4-BE49-F238E27FC236}">
                <a16:creationId xmlns:a16="http://schemas.microsoft.com/office/drawing/2014/main" id="{4E708F27-CF8C-4EBD-BE9A-813B8F896761}"/>
              </a:ext>
            </a:extLst>
          </p:cNvPr>
          <p:cNvCxnSpPr>
            <a:cxnSpLocks/>
            <a:stCxn id="59" idx="0"/>
          </p:cNvCxnSpPr>
          <p:nvPr/>
        </p:nvCxnSpPr>
        <p:spPr>
          <a:xfrm flipH="1" flipV="1">
            <a:off x="9613872" y="5384044"/>
            <a:ext cx="917346" cy="411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Прямоугольник: скругленные углы 73">
            <a:extLst>
              <a:ext uri="{FF2B5EF4-FFF2-40B4-BE49-F238E27FC236}">
                <a16:creationId xmlns:a16="http://schemas.microsoft.com/office/drawing/2014/main" id="{36114C48-49B4-4704-B34F-C961E4A81F69}"/>
              </a:ext>
            </a:extLst>
          </p:cNvPr>
          <p:cNvSpPr/>
          <p:nvPr/>
        </p:nvSpPr>
        <p:spPr>
          <a:xfrm>
            <a:off x="9505858" y="1916832"/>
            <a:ext cx="1737118" cy="648072"/>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Issuance of permanent residence</a:t>
            </a:r>
            <a:endParaRPr lang="ru-RU" sz="1400" dirty="0"/>
          </a:p>
        </p:txBody>
      </p:sp>
      <p:cxnSp>
        <p:nvCxnSpPr>
          <p:cNvPr id="76" name="Прямая со стрелкой 75">
            <a:extLst>
              <a:ext uri="{FF2B5EF4-FFF2-40B4-BE49-F238E27FC236}">
                <a16:creationId xmlns:a16="http://schemas.microsoft.com/office/drawing/2014/main" id="{D8E2DA84-F347-4D2B-B687-B3C6FC5A6797}"/>
              </a:ext>
            </a:extLst>
          </p:cNvPr>
          <p:cNvCxnSpPr/>
          <p:nvPr/>
        </p:nvCxnSpPr>
        <p:spPr>
          <a:xfrm flipV="1">
            <a:off x="8921154" y="2557810"/>
            <a:ext cx="0" cy="249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Соединитель: уступ 82">
            <a:extLst>
              <a:ext uri="{FF2B5EF4-FFF2-40B4-BE49-F238E27FC236}">
                <a16:creationId xmlns:a16="http://schemas.microsoft.com/office/drawing/2014/main" id="{2BBC5121-006C-42F5-AD1B-68E3181F9EBD}"/>
              </a:ext>
            </a:extLst>
          </p:cNvPr>
          <p:cNvCxnSpPr>
            <a:cxnSpLocks/>
            <a:stCxn id="60" idx="0"/>
          </p:cNvCxnSpPr>
          <p:nvPr/>
        </p:nvCxnSpPr>
        <p:spPr>
          <a:xfrm rot="16200000" flipV="1">
            <a:off x="7719347" y="1039342"/>
            <a:ext cx="576064" cy="89088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5" name="Соединитель: уступ 84">
            <a:extLst>
              <a:ext uri="{FF2B5EF4-FFF2-40B4-BE49-F238E27FC236}">
                <a16:creationId xmlns:a16="http://schemas.microsoft.com/office/drawing/2014/main" id="{586DAA58-E421-4CDE-BF16-19DDC8544B68}"/>
              </a:ext>
            </a:extLst>
          </p:cNvPr>
          <p:cNvCxnSpPr>
            <a:stCxn id="74" idx="0"/>
          </p:cNvCxnSpPr>
          <p:nvPr/>
        </p:nvCxnSpPr>
        <p:spPr>
          <a:xfrm rot="16200000" flipV="1">
            <a:off x="8342427" y="-115159"/>
            <a:ext cx="1224136" cy="28398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87" name="Прямоугольник: скругленные углы 86">
            <a:extLst>
              <a:ext uri="{FF2B5EF4-FFF2-40B4-BE49-F238E27FC236}">
                <a16:creationId xmlns:a16="http://schemas.microsoft.com/office/drawing/2014/main" id="{C9F41282-58B8-4AF7-9F70-42DCB3A77EA6}"/>
              </a:ext>
            </a:extLst>
          </p:cNvPr>
          <p:cNvSpPr/>
          <p:nvPr/>
        </p:nvSpPr>
        <p:spPr>
          <a:xfrm>
            <a:off x="4186200" y="5877271"/>
            <a:ext cx="972108" cy="504019"/>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Quota</a:t>
            </a:r>
            <a:endParaRPr lang="ru-RU" sz="1400" dirty="0"/>
          </a:p>
        </p:txBody>
      </p:sp>
      <p:sp>
        <p:nvSpPr>
          <p:cNvPr id="88" name="Прямоугольник: скругленные углы 87">
            <a:extLst>
              <a:ext uri="{FF2B5EF4-FFF2-40B4-BE49-F238E27FC236}">
                <a16:creationId xmlns:a16="http://schemas.microsoft.com/office/drawing/2014/main" id="{0E42D881-C31C-4B19-A549-CEF1F976D786}"/>
              </a:ext>
            </a:extLst>
          </p:cNvPr>
          <p:cNvSpPr/>
          <p:nvPr/>
        </p:nvSpPr>
        <p:spPr>
          <a:xfrm>
            <a:off x="5359972" y="5877271"/>
            <a:ext cx="971679" cy="504019"/>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Without quota</a:t>
            </a:r>
            <a:endParaRPr lang="ru-RU" sz="1400" dirty="0"/>
          </a:p>
        </p:txBody>
      </p:sp>
      <p:cxnSp>
        <p:nvCxnSpPr>
          <p:cNvPr id="90" name="Прямая со стрелкой 89">
            <a:extLst>
              <a:ext uri="{FF2B5EF4-FFF2-40B4-BE49-F238E27FC236}">
                <a16:creationId xmlns:a16="http://schemas.microsoft.com/office/drawing/2014/main" id="{D8596CAE-1ED2-4E63-895B-2F69DC2175AB}"/>
              </a:ext>
            </a:extLst>
          </p:cNvPr>
          <p:cNvCxnSpPr>
            <a:stCxn id="87" idx="0"/>
          </p:cNvCxnSpPr>
          <p:nvPr/>
        </p:nvCxnSpPr>
        <p:spPr>
          <a:xfrm flipV="1">
            <a:off x="4672254" y="5589839"/>
            <a:ext cx="0" cy="287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Прямая со стрелкой 91">
            <a:extLst>
              <a:ext uri="{FF2B5EF4-FFF2-40B4-BE49-F238E27FC236}">
                <a16:creationId xmlns:a16="http://schemas.microsoft.com/office/drawing/2014/main" id="{C1B10265-8EB4-4BBE-A4F5-4517CA462068}"/>
              </a:ext>
            </a:extLst>
          </p:cNvPr>
          <p:cNvCxnSpPr>
            <a:stCxn id="88" idx="0"/>
          </p:cNvCxnSpPr>
          <p:nvPr/>
        </p:nvCxnSpPr>
        <p:spPr>
          <a:xfrm flipH="1" flipV="1">
            <a:off x="5374332" y="5517232"/>
            <a:ext cx="471480" cy="360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Прямая со стрелкой 93">
            <a:extLst>
              <a:ext uri="{FF2B5EF4-FFF2-40B4-BE49-F238E27FC236}">
                <a16:creationId xmlns:a16="http://schemas.microsoft.com/office/drawing/2014/main" id="{E89D94EA-A1EA-486A-A6F3-8603FC356642}"/>
              </a:ext>
            </a:extLst>
          </p:cNvPr>
          <p:cNvCxnSpPr>
            <a:cxnSpLocks/>
            <a:stCxn id="88" idx="0"/>
            <a:endCxn id="10" idx="2"/>
          </p:cNvCxnSpPr>
          <p:nvPr/>
        </p:nvCxnSpPr>
        <p:spPr>
          <a:xfrm flipV="1">
            <a:off x="5845812" y="5517232"/>
            <a:ext cx="464624" cy="360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Соединитель: уступ 96">
            <a:extLst>
              <a:ext uri="{FF2B5EF4-FFF2-40B4-BE49-F238E27FC236}">
                <a16:creationId xmlns:a16="http://schemas.microsoft.com/office/drawing/2014/main" id="{15EB194C-028B-4BE6-B321-E737BD32F294}"/>
              </a:ext>
            </a:extLst>
          </p:cNvPr>
          <p:cNvCxnSpPr>
            <a:stCxn id="58" idx="2"/>
          </p:cNvCxnSpPr>
          <p:nvPr/>
        </p:nvCxnSpPr>
        <p:spPr>
          <a:xfrm rot="5400000" flipH="1" flipV="1">
            <a:off x="8579484" y="3026360"/>
            <a:ext cx="4169072" cy="2382064"/>
          </a:xfrm>
          <a:prstGeom prst="bentConnector3">
            <a:avLst>
              <a:gd name="adj1" fmla="val -5483"/>
            </a:avLst>
          </a:prstGeom>
          <a:ln>
            <a:tailEnd type="triangle"/>
          </a:ln>
        </p:spPr>
        <p:style>
          <a:lnRef idx="1">
            <a:schemeClr val="dk1"/>
          </a:lnRef>
          <a:fillRef idx="0">
            <a:schemeClr val="dk1"/>
          </a:fillRef>
          <a:effectRef idx="0">
            <a:schemeClr val="dk1"/>
          </a:effectRef>
          <a:fontRef idx="minor">
            <a:schemeClr val="tx1"/>
          </a:fontRef>
        </p:style>
      </p:cxnSp>
      <p:cxnSp>
        <p:nvCxnSpPr>
          <p:cNvPr id="99" name="Прямая со стрелкой 98">
            <a:extLst>
              <a:ext uri="{FF2B5EF4-FFF2-40B4-BE49-F238E27FC236}">
                <a16:creationId xmlns:a16="http://schemas.microsoft.com/office/drawing/2014/main" id="{37C32E46-C39D-4073-AA8F-E9133CBB5F29}"/>
              </a:ext>
            </a:extLst>
          </p:cNvPr>
          <p:cNvCxnSpPr/>
          <p:nvPr/>
        </p:nvCxnSpPr>
        <p:spPr>
          <a:xfrm>
            <a:off x="10880276" y="6021288"/>
            <a:ext cx="9027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Прямая со стрелкой 100">
            <a:extLst>
              <a:ext uri="{FF2B5EF4-FFF2-40B4-BE49-F238E27FC236}">
                <a16:creationId xmlns:a16="http://schemas.microsoft.com/office/drawing/2014/main" id="{6F039C6A-AE28-4BF2-BF15-FC0E09FA4E0C}"/>
              </a:ext>
            </a:extLst>
          </p:cNvPr>
          <p:cNvCxnSpPr/>
          <p:nvPr/>
        </p:nvCxnSpPr>
        <p:spPr>
          <a:xfrm flipH="1">
            <a:off x="11242976" y="3501008"/>
            <a:ext cx="6120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Прямая со стрелкой 102">
            <a:extLst>
              <a:ext uri="{FF2B5EF4-FFF2-40B4-BE49-F238E27FC236}">
                <a16:creationId xmlns:a16="http://schemas.microsoft.com/office/drawing/2014/main" id="{C5CF2746-9498-4874-9D98-510F6EC5BE15}"/>
              </a:ext>
            </a:extLst>
          </p:cNvPr>
          <p:cNvCxnSpPr/>
          <p:nvPr/>
        </p:nvCxnSpPr>
        <p:spPr>
          <a:xfrm flipH="1">
            <a:off x="11242976" y="2132856"/>
            <a:ext cx="6120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44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45916-75F5-419D-B04D-7D3EC5D2868B}"/>
              </a:ext>
            </a:extLst>
          </p:cNvPr>
          <p:cNvSpPr txBox="1"/>
          <p:nvPr/>
        </p:nvSpPr>
        <p:spPr>
          <a:xfrm>
            <a:off x="693812" y="522546"/>
            <a:ext cx="10945216" cy="6740307"/>
          </a:xfrm>
          <a:prstGeom prst="rect">
            <a:avLst/>
          </a:prstGeom>
          <a:noFill/>
        </p:spPr>
        <p:txBody>
          <a:bodyPr wrap="square">
            <a:spAutoFit/>
          </a:bodyPr>
          <a:lstStyle/>
          <a:p>
            <a:r>
              <a:rPr lang="en-US" b="1" dirty="0"/>
              <a:t>Admission to the citizenship of the Russian Federation in the general order</a:t>
            </a:r>
            <a:endParaRPr lang="ru-RU" b="1" dirty="0"/>
          </a:p>
          <a:p>
            <a:r>
              <a:rPr lang="en-US" dirty="0"/>
              <a:t>If a foreign citizen resides on the territory of the Russian Federation from the date of obtaining a residence permit until the date of applying for citizenship of the Russian Federation for five years continuously, except for the cases provided for in part two of this article (13). The period of residence on the territory of the Russian Federation is considered continuous if the person has left the Russian Federation for no more than three months within one year.</a:t>
            </a:r>
          </a:p>
          <a:p>
            <a:endParaRPr lang="en-US" dirty="0"/>
          </a:p>
          <a:p>
            <a:r>
              <a:rPr lang="en-US" b="1" dirty="0"/>
              <a:t>Admission to citizenship of the Russian Federation in a simplified manner</a:t>
            </a:r>
            <a:endParaRPr lang="ru-RU" b="1" dirty="0"/>
          </a:p>
          <a:p>
            <a:r>
              <a:rPr lang="en-US" dirty="0"/>
              <a:t>Foreign citizens and stateless persons </a:t>
            </a:r>
            <a:r>
              <a:rPr lang="en-US" b="1" u="sng" dirty="0"/>
              <a:t>permanently residing </a:t>
            </a:r>
            <a:r>
              <a:rPr lang="en-US" dirty="0"/>
              <a:t>in the territory of the Russian Federation have the right to apply for citizenship of the Russian Federation in a simplified manner (without 5 years of residence):</a:t>
            </a:r>
          </a:p>
          <a:p>
            <a:pPr marL="342900" indent="-342900">
              <a:buAutoNum type="alphaLcParenR"/>
            </a:pPr>
            <a:r>
              <a:rPr lang="en-US" dirty="0"/>
              <a:t>they were born on the territory of the RSFSR and had citizenship of the former USSR;</a:t>
            </a:r>
          </a:p>
          <a:p>
            <a:pPr marL="342900" indent="-342900">
              <a:buAutoNum type="alphaLcParenR"/>
            </a:pPr>
            <a:r>
              <a:rPr lang="en-US" dirty="0"/>
              <a:t>they have been married for at least three years to a citizen of the Russian Federation residing in the territory of the Russian Federation;</a:t>
            </a:r>
          </a:p>
          <a:p>
            <a:pPr marL="342900" indent="-342900">
              <a:buAutoNum type="alphaLcParenR"/>
            </a:pPr>
            <a:r>
              <a:rPr lang="en-US" dirty="0"/>
              <a:t>have a capable son or daughter who have reached the age of eighteen and are citizens of the Russian Federation;</a:t>
            </a:r>
          </a:p>
          <a:p>
            <a:pPr marL="342900" indent="-342900">
              <a:buAutoNum type="alphaLcParenR"/>
            </a:pPr>
            <a:r>
              <a:rPr lang="en-US" b="1" dirty="0"/>
              <a:t>After July 1, 2002, they received professional education according to educational programs of secondary vocational education, bachelor's degree programs, specialty programs, master's degree programs, assistant internship programs that have state accreditation, or according to programs for training scientific and scientific-pedagogical personnel in postgraduate studies (adjunct) in educational or scientific organizations of the Russian Federation on its territory and carry out labor activity in the Russian Federation in aggregate for at least one year until the day of applying for citizenship of the Russian Federation. At the same time, during the specified period, in respect of such foreign citizens and stateless persons, the employer must have accrued insurance contributions to the Pension Fund of the Russian Federation;</a:t>
            </a:r>
            <a:endParaRPr lang="ru-RU" b="1" dirty="0"/>
          </a:p>
        </p:txBody>
      </p:sp>
    </p:spTree>
    <p:extLst>
      <p:ext uri="{BB962C8B-B14F-4D97-AF65-F5344CB8AC3E}">
        <p14:creationId xmlns:p14="http://schemas.microsoft.com/office/powerpoint/2010/main" val="35726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45916-75F5-419D-B04D-7D3EC5D2868B}"/>
              </a:ext>
            </a:extLst>
          </p:cNvPr>
          <p:cNvSpPr txBox="1"/>
          <p:nvPr/>
        </p:nvSpPr>
        <p:spPr>
          <a:xfrm>
            <a:off x="693812" y="522546"/>
            <a:ext cx="10945216" cy="7017306"/>
          </a:xfrm>
          <a:prstGeom prst="rect">
            <a:avLst/>
          </a:prstGeom>
          <a:noFill/>
        </p:spPr>
        <p:txBody>
          <a:bodyPr wrap="square">
            <a:spAutoFit/>
          </a:bodyPr>
          <a:lstStyle/>
          <a:p>
            <a:endParaRPr lang="en-US" dirty="0"/>
          </a:p>
          <a:p>
            <a:r>
              <a:rPr lang="en-US" b="1" dirty="0"/>
              <a:t>Admission to citizenship of the Russian Federation in a simplified manner (continued)</a:t>
            </a:r>
            <a:endParaRPr lang="ru-RU" b="1" dirty="0"/>
          </a:p>
          <a:p>
            <a:r>
              <a:rPr lang="en-US" dirty="0"/>
              <a:t>e) They are individual entrepreneurs and carry out entrepreneurial activity in the Russian Federation continuously for at least three years preceding the year of applying for citizenship of the Russian Federation in the types of economic activity established by the Government of the Russian Federation;</a:t>
            </a:r>
          </a:p>
          <a:p>
            <a:r>
              <a:rPr lang="en-US" dirty="0"/>
              <a:t>f) have at least one parent who has the citizenship of the Russian Federation and lives on the territory of the Russian Federation;</a:t>
            </a:r>
          </a:p>
          <a:p>
            <a:r>
              <a:rPr lang="en-US" dirty="0"/>
              <a:t>g) they are citizens of the Republic of Belarus, the Republic of Kazakhstan, the Republic of Moldova or Ukraine;</a:t>
            </a:r>
          </a:p>
          <a:p>
            <a:r>
              <a:rPr lang="en-US" dirty="0"/>
              <a:t>h) carry out at least one year before the date of application for admission to citizenship of the Russian Federation labor activity in the Russian Federation by profession (specialty, position) included in the list of professions (specialties, positions) of foreign citizens and stateless persons - qualified specialists who have the right to admission to citizenship of the Russian Federation in a simplified manner…</a:t>
            </a:r>
          </a:p>
          <a:p>
            <a:endParaRPr lang="en-US" dirty="0"/>
          </a:p>
          <a:p>
            <a:r>
              <a:rPr lang="en-US" dirty="0"/>
              <a:t>A foreign citizen or a stateless person </a:t>
            </a:r>
            <a:r>
              <a:rPr lang="en-US" u="sng" dirty="0"/>
              <a:t>temporarily or permanently residing </a:t>
            </a:r>
            <a:r>
              <a:rPr lang="en-US" dirty="0"/>
              <a:t>in the territory of the Russian Federation has the right to apply for citizenship of the Russian Federation in a simplified manner without observing the condition on the period of residence established by paragraph "a" of part one of Article 13 of this Federal Law, and without observing the condition established by paragraph "b" of part one of Article 13 of this Federal Law, if the specified citizen or the specified person is </a:t>
            </a:r>
            <a:r>
              <a:rPr lang="en-US" u="sng" dirty="0"/>
              <a:t>married to a citizen of the Russian Federation residing in the territory of the Russian Federation and has children in this marriage</a:t>
            </a:r>
            <a:r>
              <a:rPr lang="en-US" dirty="0"/>
              <a:t>.</a:t>
            </a:r>
          </a:p>
          <a:p>
            <a:endParaRPr lang="en-US" dirty="0"/>
          </a:p>
          <a:p>
            <a:endParaRPr lang="en-US" dirty="0"/>
          </a:p>
          <a:p>
            <a:endParaRPr lang="en-US" dirty="0"/>
          </a:p>
          <a:p>
            <a:endParaRPr lang="en-US" dirty="0"/>
          </a:p>
          <a:p>
            <a:endParaRPr lang="en-US" dirty="0"/>
          </a:p>
          <a:p>
            <a:endParaRPr lang="ru-RU" dirty="0"/>
          </a:p>
        </p:txBody>
      </p:sp>
    </p:spTree>
    <p:extLst>
      <p:ext uri="{BB962C8B-B14F-4D97-AF65-F5344CB8AC3E}">
        <p14:creationId xmlns:p14="http://schemas.microsoft.com/office/powerpoint/2010/main" val="319649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C5311F-9D91-49FA-B62F-6633F6B83E4E}"/>
              </a:ext>
            </a:extLst>
          </p:cNvPr>
          <p:cNvSpPr>
            <a:spLocks noGrp="1"/>
          </p:cNvSpPr>
          <p:nvPr>
            <p:ph type="title"/>
          </p:nvPr>
        </p:nvSpPr>
        <p:spPr>
          <a:xfrm>
            <a:off x="1142703" y="382652"/>
            <a:ext cx="10352310" cy="1633304"/>
          </a:xfrm>
        </p:spPr>
        <p:txBody>
          <a:bodyPr>
            <a:normAutofit fontScale="90000"/>
          </a:bodyPr>
          <a:lstStyle/>
          <a:p>
            <a:pPr>
              <a:defRPr/>
            </a:pPr>
            <a:r>
              <a:rPr lang="en-US" i="1" dirty="0">
                <a:solidFill>
                  <a:schemeClr val="accent1">
                    <a:lumMod val="50000"/>
                  </a:schemeClr>
                </a:solidFill>
              </a:rPr>
              <a:t>Countries with the largest number of migrants </a:t>
            </a:r>
            <a:br>
              <a:rPr lang="en-US" i="1" dirty="0">
                <a:solidFill>
                  <a:schemeClr val="accent1">
                    <a:lumMod val="50000"/>
                  </a:schemeClr>
                </a:solidFill>
              </a:rPr>
            </a:br>
            <a:r>
              <a:rPr lang="en-US" i="1" dirty="0">
                <a:solidFill>
                  <a:schemeClr val="accent1">
                    <a:lumMod val="50000"/>
                  </a:schemeClr>
                </a:solidFill>
              </a:rPr>
              <a:t>                              in</a:t>
            </a:r>
            <a:r>
              <a:rPr lang="ru-RU" b="1" dirty="0">
                <a:solidFill>
                  <a:schemeClr val="accent1">
                    <a:lumMod val="50000"/>
                  </a:schemeClr>
                </a:solidFill>
              </a:rPr>
              <a:t> 2015                             </a:t>
            </a:r>
            <a:r>
              <a:rPr lang="en-US" b="1" dirty="0">
                <a:solidFill>
                  <a:schemeClr val="accent1">
                    <a:lumMod val="50000"/>
                  </a:schemeClr>
                </a:solidFill>
              </a:rPr>
              <a:t>       in </a:t>
            </a:r>
            <a:r>
              <a:rPr lang="ru-RU" b="1" dirty="0">
                <a:solidFill>
                  <a:schemeClr val="accent1">
                    <a:lumMod val="50000"/>
                  </a:schemeClr>
                </a:solidFill>
              </a:rPr>
              <a:t>20</a:t>
            </a:r>
            <a:r>
              <a:rPr lang="en-US" b="1" dirty="0">
                <a:solidFill>
                  <a:schemeClr val="accent1">
                    <a:lumMod val="50000"/>
                  </a:schemeClr>
                </a:solidFill>
              </a:rPr>
              <a:t>20</a:t>
            </a:r>
            <a:endParaRPr lang="ru-RU" b="1" dirty="0">
              <a:solidFill>
                <a:schemeClr val="accent1">
                  <a:lumMod val="50000"/>
                </a:schemeClr>
              </a:solidFill>
            </a:endParaRPr>
          </a:p>
        </p:txBody>
      </p:sp>
      <p:sp>
        <p:nvSpPr>
          <p:cNvPr id="3" name="Содержимое 2">
            <a:extLst>
              <a:ext uri="{FF2B5EF4-FFF2-40B4-BE49-F238E27FC236}">
                <a16:creationId xmlns:a16="http://schemas.microsoft.com/office/drawing/2014/main" id="{A6D5E1EF-4B6B-44E3-A797-C724A54751A4}"/>
              </a:ext>
            </a:extLst>
          </p:cNvPr>
          <p:cNvSpPr>
            <a:spLocks noGrp="1"/>
          </p:cNvSpPr>
          <p:nvPr>
            <p:ph idx="1"/>
          </p:nvPr>
        </p:nvSpPr>
        <p:spPr/>
        <p:txBody>
          <a:bodyPr>
            <a:normAutofit lnSpcReduction="10000"/>
          </a:bodyPr>
          <a:lstStyle/>
          <a:p>
            <a:pPr>
              <a:defRPr/>
            </a:pPr>
            <a:r>
              <a:rPr lang="ru-RU" dirty="0">
                <a:solidFill>
                  <a:schemeClr val="accent1">
                    <a:lumMod val="50000"/>
                  </a:schemeClr>
                </a:solidFill>
              </a:rPr>
              <a:t>           44 </a:t>
            </a:r>
            <a:r>
              <a:rPr lang="en-US" dirty="0" err="1">
                <a:solidFill>
                  <a:schemeClr val="accent1">
                    <a:lumMod val="50000"/>
                  </a:schemeClr>
                </a:solidFill>
              </a:rPr>
              <a:t>mln</a:t>
            </a:r>
            <a:r>
              <a:rPr lang="ru-RU" dirty="0">
                <a:solidFill>
                  <a:schemeClr val="accent1">
                    <a:lumMod val="50000"/>
                  </a:schemeClr>
                </a:solidFill>
              </a:rPr>
              <a:t>                                                       5</a:t>
            </a:r>
            <a:r>
              <a:rPr lang="en-US" dirty="0">
                <a:solidFill>
                  <a:schemeClr val="accent1">
                    <a:lumMod val="50000"/>
                  </a:schemeClr>
                </a:solidFill>
              </a:rPr>
              <a:t>1</a:t>
            </a:r>
            <a:r>
              <a:rPr lang="ru-RU" dirty="0">
                <a:solidFill>
                  <a:schemeClr val="accent1">
                    <a:lumMod val="50000"/>
                  </a:schemeClr>
                </a:solidFill>
              </a:rPr>
              <a:t> </a:t>
            </a:r>
            <a:r>
              <a:rPr lang="en-US" dirty="0" err="1">
                <a:solidFill>
                  <a:schemeClr val="accent1">
                    <a:lumMod val="50000"/>
                  </a:schemeClr>
                </a:solidFill>
              </a:rPr>
              <a:t>mln</a:t>
            </a:r>
            <a:r>
              <a:rPr lang="ru-RU" dirty="0">
                <a:solidFill>
                  <a:schemeClr val="accent1">
                    <a:lumMod val="50000"/>
                  </a:schemeClr>
                </a:solidFill>
              </a:rPr>
              <a:t> (1</a:t>
            </a:r>
            <a:r>
              <a:rPr lang="en-US" dirty="0">
                <a:solidFill>
                  <a:schemeClr val="accent1">
                    <a:lumMod val="50000"/>
                  </a:schemeClr>
                </a:solidFill>
              </a:rPr>
              <a:t>8</a:t>
            </a:r>
            <a:r>
              <a:rPr lang="ru-RU" dirty="0">
                <a:solidFill>
                  <a:schemeClr val="accent1">
                    <a:lumMod val="50000"/>
                  </a:schemeClr>
                </a:solidFill>
              </a:rPr>
              <a:t>%)</a:t>
            </a:r>
          </a:p>
          <a:p>
            <a:pPr>
              <a:defRPr/>
            </a:pPr>
            <a:endParaRPr lang="ru-RU" dirty="0">
              <a:solidFill>
                <a:schemeClr val="accent1">
                  <a:lumMod val="50000"/>
                </a:schemeClr>
              </a:solidFill>
            </a:endParaRPr>
          </a:p>
          <a:p>
            <a:pPr>
              <a:defRPr/>
            </a:pPr>
            <a:r>
              <a:rPr lang="ru-RU" dirty="0">
                <a:solidFill>
                  <a:schemeClr val="accent1">
                    <a:lumMod val="50000"/>
                  </a:schemeClr>
                </a:solidFill>
              </a:rPr>
              <a:t>           11 </a:t>
            </a:r>
            <a:r>
              <a:rPr lang="en-US" dirty="0" err="1">
                <a:solidFill>
                  <a:schemeClr val="accent1">
                    <a:lumMod val="50000"/>
                  </a:schemeClr>
                </a:solidFill>
              </a:rPr>
              <a:t>mln</a:t>
            </a:r>
            <a:r>
              <a:rPr lang="ru-RU" dirty="0">
                <a:solidFill>
                  <a:schemeClr val="accent1">
                    <a:lumMod val="50000"/>
                  </a:schemeClr>
                </a:solidFill>
              </a:rPr>
              <a:t>                                                       1</a:t>
            </a:r>
            <a:r>
              <a:rPr lang="en-US" dirty="0">
                <a:solidFill>
                  <a:schemeClr val="accent1">
                    <a:lumMod val="50000"/>
                  </a:schemeClr>
                </a:solidFill>
              </a:rPr>
              <a:t>6 </a:t>
            </a:r>
            <a:r>
              <a:rPr lang="en-US" dirty="0" err="1">
                <a:solidFill>
                  <a:schemeClr val="accent1">
                    <a:lumMod val="50000"/>
                  </a:schemeClr>
                </a:solidFill>
              </a:rPr>
              <a:t>mln</a:t>
            </a:r>
            <a:r>
              <a:rPr lang="ru-RU" dirty="0">
                <a:solidFill>
                  <a:schemeClr val="accent1">
                    <a:lumMod val="50000"/>
                  </a:schemeClr>
                </a:solidFill>
              </a:rPr>
              <a:t> (</a:t>
            </a:r>
            <a:r>
              <a:rPr lang="en-US" dirty="0">
                <a:solidFill>
                  <a:schemeClr val="accent1">
                    <a:lumMod val="50000"/>
                  </a:schemeClr>
                </a:solidFill>
              </a:rPr>
              <a:t>6</a:t>
            </a:r>
            <a:r>
              <a:rPr lang="ru-RU" dirty="0">
                <a:solidFill>
                  <a:schemeClr val="accent1">
                    <a:lumMod val="50000"/>
                  </a:schemeClr>
                </a:solidFill>
              </a:rPr>
              <a:t>%)</a:t>
            </a:r>
          </a:p>
          <a:p>
            <a:pPr>
              <a:defRPr/>
            </a:pPr>
            <a:endParaRPr lang="ru-RU" dirty="0">
              <a:solidFill>
                <a:schemeClr val="accent1">
                  <a:lumMod val="50000"/>
                </a:schemeClr>
              </a:solidFill>
            </a:endParaRPr>
          </a:p>
          <a:p>
            <a:pPr>
              <a:defRPr/>
            </a:pPr>
            <a:r>
              <a:rPr lang="ru-RU" dirty="0">
                <a:solidFill>
                  <a:schemeClr val="accent1">
                    <a:lumMod val="50000"/>
                  </a:schemeClr>
                </a:solidFill>
              </a:rPr>
              <a:t>             9,8 </a:t>
            </a:r>
            <a:r>
              <a:rPr lang="en-US" dirty="0" err="1">
                <a:solidFill>
                  <a:schemeClr val="accent1">
                    <a:lumMod val="50000"/>
                  </a:schemeClr>
                </a:solidFill>
              </a:rPr>
              <a:t>mln</a:t>
            </a:r>
            <a:r>
              <a:rPr lang="ru-RU" dirty="0">
                <a:solidFill>
                  <a:schemeClr val="accent1">
                    <a:lumMod val="50000"/>
                  </a:schemeClr>
                </a:solidFill>
              </a:rPr>
              <a:t>                                                    1</a:t>
            </a:r>
            <a:r>
              <a:rPr lang="en-US" dirty="0">
                <a:solidFill>
                  <a:schemeClr val="accent1">
                    <a:lumMod val="50000"/>
                  </a:schemeClr>
                </a:solidFill>
              </a:rPr>
              <a:t>3</a:t>
            </a:r>
            <a:r>
              <a:rPr lang="ru-RU" dirty="0">
                <a:solidFill>
                  <a:schemeClr val="accent1">
                    <a:lumMod val="50000"/>
                  </a:schemeClr>
                </a:solidFill>
              </a:rPr>
              <a:t> </a:t>
            </a:r>
            <a:r>
              <a:rPr lang="en-US" dirty="0" err="1">
                <a:solidFill>
                  <a:schemeClr val="accent1">
                    <a:lumMod val="50000"/>
                  </a:schemeClr>
                </a:solidFill>
              </a:rPr>
              <a:t>mln</a:t>
            </a:r>
            <a:r>
              <a:rPr lang="ru-RU" dirty="0">
                <a:solidFill>
                  <a:schemeClr val="accent1">
                    <a:lumMod val="50000"/>
                  </a:schemeClr>
                </a:solidFill>
              </a:rPr>
              <a:t> (</a:t>
            </a:r>
            <a:r>
              <a:rPr lang="en-US" dirty="0">
                <a:solidFill>
                  <a:schemeClr val="accent1">
                    <a:lumMod val="50000"/>
                  </a:schemeClr>
                </a:solidFill>
              </a:rPr>
              <a:t>5</a:t>
            </a:r>
            <a:r>
              <a:rPr lang="ru-RU" dirty="0">
                <a:solidFill>
                  <a:schemeClr val="accent1">
                    <a:lumMod val="50000"/>
                  </a:schemeClr>
                </a:solidFill>
              </a:rPr>
              <a:t>%))</a:t>
            </a:r>
          </a:p>
          <a:p>
            <a:pPr>
              <a:defRPr/>
            </a:pPr>
            <a:endParaRPr lang="ru-RU" dirty="0">
              <a:solidFill>
                <a:schemeClr val="accent1">
                  <a:lumMod val="50000"/>
                </a:schemeClr>
              </a:solidFill>
            </a:endParaRPr>
          </a:p>
          <a:p>
            <a:pPr>
              <a:defRPr/>
            </a:pPr>
            <a:r>
              <a:rPr lang="ru-RU" dirty="0">
                <a:solidFill>
                  <a:schemeClr val="accent1">
                    <a:lumMod val="50000"/>
                  </a:schemeClr>
                </a:solidFill>
              </a:rPr>
              <a:t>             9,1 </a:t>
            </a:r>
            <a:r>
              <a:rPr lang="en-US" dirty="0" err="1">
                <a:solidFill>
                  <a:schemeClr val="accent1">
                    <a:lumMod val="50000"/>
                  </a:schemeClr>
                </a:solidFill>
              </a:rPr>
              <a:t>mln</a:t>
            </a:r>
            <a:r>
              <a:rPr lang="ru-RU" dirty="0">
                <a:solidFill>
                  <a:schemeClr val="accent1">
                    <a:lumMod val="50000"/>
                  </a:schemeClr>
                </a:solidFill>
              </a:rPr>
              <a:t>                                                   1</a:t>
            </a:r>
            <a:r>
              <a:rPr lang="en-US" dirty="0">
                <a:solidFill>
                  <a:schemeClr val="accent1">
                    <a:lumMod val="50000"/>
                  </a:schemeClr>
                </a:solidFill>
              </a:rPr>
              <a:t>2mln</a:t>
            </a:r>
            <a:r>
              <a:rPr lang="ru-RU" dirty="0">
                <a:solidFill>
                  <a:schemeClr val="accent1">
                    <a:lumMod val="50000"/>
                  </a:schemeClr>
                </a:solidFill>
              </a:rPr>
              <a:t> (</a:t>
            </a:r>
            <a:r>
              <a:rPr lang="en-US" dirty="0">
                <a:solidFill>
                  <a:schemeClr val="accent1">
                    <a:lumMod val="50000"/>
                  </a:schemeClr>
                </a:solidFill>
              </a:rPr>
              <a:t>4</a:t>
            </a:r>
            <a:r>
              <a:rPr lang="ru-RU" dirty="0">
                <a:solidFill>
                  <a:schemeClr val="accent1">
                    <a:lumMod val="50000"/>
                  </a:schemeClr>
                </a:solidFill>
              </a:rPr>
              <a:t>%)</a:t>
            </a:r>
          </a:p>
          <a:p>
            <a:pPr>
              <a:buFont typeface="Wingdings" panose="05000000000000000000" pitchFamily="2" charset="2"/>
              <a:buNone/>
              <a:defRPr/>
            </a:pPr>
            <a:endParaRPr lang="ru-RU" dirty="0">
              <a:solidFill>
                <a:schemeClr val="accent1">
                  <a:lumMod val="50000"/>
                </a:schemeClr>
              </a:solidFill>
            </a:endParaRPr>
          </a:p>
          <a:p>
            <a:pPr>
              <a:defRPr/>
            </a:pPr>
            <a:r>
              <a:rPr lang="ru-RU" dirty="0">
                <a:solidFill>
                  <a:schemeClr val="accent1">
                    <a:lumMod val="50000"/>
                  </a:schemeClr>
                </a:solidFill>
              </a:rPr>
              <a:t>             7,8 </a:t>
            </a:r>
            <a:r>
              <a:rPr lang="en-US" dirty="0" err="1">
                <a:solidFill>
                  <a:schemeClr val="accent1">
                    <a:lumMod val="50000"/>
                  </a:schemeClr>
                </a:solidFill>
              </a:rPr>
              <a:t>mln</a:t>
            </a:r>
            <a:r>
              <a:rPr lang="ru-RU" dirty="0">
                <a:solidFill>
                  <a:schemeClr val="accent1">
                    <a:lumMod val="50000"/>
                  </a:schemeClr>
                </a:solidFill>
              </a:rPr>
              <a:t>                                                    </a:t>
            </a:r>
            <a:r>
              <a:rPr lang="en-US" dirty="0">
                <a:solidFill>
                  <a:schemeClr val="accent1">
                    <a:lumMod val="50000"/>
                  </a:schemeClr>
                </a:solidFill>
              </a:rPr>
              <a:t>9 </a:t>
            </a:r>
            <a:r>
              <a:rPr lang="en-US" dirty="0" err="1">
                <a:solidFill>
                  <a:schemeClr val="accent1">
                    <a:lumMod val="50000"/>
                  </a:schemeClr>
                </a:solidFill>
              </a:rPr>
              <a:t>mln</a:t>
            </a:r>
            <a:r>
              <a:rPr lang="ru-RU" dirty="0">
                <a:solidFill>
                  <a:schemeClr val="accent1">
                    <a:lumMod val="50000"/>
                  </a:schemeClr>
                </a:solidFill>
              </a:rPr>
              <a:t> (</a:t>
            </a:r>
            <a:r>
              <a:rPr lang="en-US" dirty="0">
                <a:solidFill>
                  <a:schemeClr val="accent1">
                    <a:lumMod val="50000"/>
                  </a:schemeClr>
                </a:solidFill>
              </a:rPr>
              <a:t>3</a:t>
            </a:r>
            <a:r>
              <a:rPr lang="ru-RU" dirty="0">
                <a:solidFill>
                  <a:schemeClr val="accent1">
                    <a:lumMod val="50000"/>
                  </a:schemeClr>
                </a:solidFill>
              </a:rPr>
              <a:t>%)</a:t>
            </a:r>
          </a:p>
        </p:txBody>
      </p:sp>
      <p:pic>
        <p:nvPicPr>
          <p:cNvPr id="8196" name="Picture 5">
            <a:extLst>
              <a:ext uri="{FF2B5EF4-FFF2-40B4-BE49-F238E27FC236}">
                <a16:creationId xmlns:a16="http://schemas.microsoft.com/office/drawing/2014/main" id="{07D8CDDF-93E2-4FBA-9FAD-7F819DF40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715" y="2015956"/>
            <a:ext cx="1056172" cy="64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D67B9F39-7508-4864-A437-D8E559851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715" y="2748874"/>
            <a:ext cx="1055462" cy="70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a:extLst>
              <a:ext uri="{FF2B5EF4-FFF2-40B4-BE49-F238E27FC236}">
                <a16:creationId xmlns:a16="http://schemas.microsoft.com/office/drawing/2014/main" id="{1E143E8C-8A8D-42E0-AF9D-582363DA8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715" y="3559747"/>
            <a:ext cx="1047062" cy="7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a:extLst>
              <a:ext uri="{FF2B5EF4-FFF2-40B4-BE49-F238E27FC236}">
                <a16:creationId xmlns:a16="http://schemas.microsoft.com/office/drawing/2014/main" id="{D24E4D79-144A-4F5E-94BA-8D4ECF9FD0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325" y="4436484"/>
            <a:ext cx="1056172" cy="70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a:extLst>
              <a:ext uri="{FF2B5EF4-FFF2-40B4-BE49-F238E27FC236}">
                <a16:creationId xmlns:a16="http://schemas.microsoft.com/office/drawing/2014/main" id="{EC188450-E672-482D-9573-A5940FAAC5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3835" y="5275501"/>
            <a:ext cx="1047062" cy="73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6072A04D-5702-4764-89EB-D64D8E1B8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970" y="2015956"/>
            <a:ext cx="1056172" cy="64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7974EE9-4D3B-4FDD-8958-8C013D417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9004" y="3652548"/>
            <a:ext cx="1056172" cy="70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5FECB080-4153-4A42-AD50-F04D038A2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8231" y="2748874"/>
            <a:ext cx="1051173" cy="78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E2EF3BD2-4DBE-459B-B0BD-70CCD6E57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23" y="4391865"/>
            <a:ext cx="1055461" cy="70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100BF8B0-EBAC-4AFF-A5AE-A33E10098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9192" y="5245580"/>
            <a:ext cx="1000067" cy="7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1404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noChangeArrowheads="1"/>
          </p:cNvSpPr>
          <p:nvPr>
            <p:ph type="title"/>
          </p:nvPr>
        </p:nvSpPr>
        <p:spPr bwMode="auto">
          <a:xfrm>
            <a:off x="2208212" y="34926"/>
            <a:ext cx="7886700" cy="1325563"/>
          </a:xfrm>
        </p:spPr>
        <p:txBody>
          <a:bodyPr/>
          <a:lstStyle/>
          <a:p>
            <a:pPr algn="ctr">
              <a:defRPr/>
            </a:pPr>
            <a:r>
              <a:rPr lang="en-US" b="1" dirty="0" err="1"/>
              <a:t>Labour</a:t>
            </a:r>
            <a:r>
              <a:rPr lang="en-US" b="1" dirty="0"/>
              <a:t> migrants</a:t>
            </a:r>
            <a:endParaRPr dirty="0"/>
          </a:p>
        </p:txBody>
      </p:sp>
      <p:sp>
        <p:nvSpPr>
          <p:cNvPr id="5" name="Объект 5"/>
          <p:cNvSpPr>
            <a:spLocks noGrp="1" noChangeArrowheads="1"/>
          </p:cNvSpPr>
          <p:nvPr>
            <p:ph sz="half" idx="2"/>
          </p:nvPr>
        </p:nvSpPr>
        <p:spPr bwMode="auto">
          <a:xfrm>
            <a:off x="2136200" y="1360488"/>
            <a:ext cx="3868737" cy="3684588"/>
          </a:xfrm>
        </p:spPr>
        <p:txBody>
          <a:bodyPr/>
          <a:lstStyle/>
          <a:p>
            <a:pPr>
              <a:defRPr/>
            </a:pPr>
            <a:r>
              <a:rPr lang="en-US" dirty="0"/>
              <a:t>Work permit</a:t>
            </a:r>
            <a:endParaRPr dirty="0"/>
          </a:p>
        </p:txBody>
      </p:sp>
      <p:sp>
        <p:nvSpPr>
          <p:cNvPr id="6" name="Объект 7"/>
          <p:cNvSpPr>
            <a:spLocks noGrp="1" noChangeArrowheads="1"/>
          </p:cNvSpPr>
          <p:nvPr>
            <p:ph sz="quarter" idx="4"/>
          </p:nvPr>
        </p:nvSpPr>
        <p:spPr bwMode="auto">
          <a:xfrm>
            <a:off x="7378700" y="1307669"/>
            <a:ext cx="3887787" cy="3684587"/>
          </a:xfrm>
        </p:spPr>
        <p:txBody>
          <a:bodyPr/>
          <a:lstStyle/>
          <a:p>
            <a:pPr>
              <a:defRPr/>
            </a:pPr>
            <a:r>
              <a:rPr lang="en-US" dirty="0"/>
              <a:t>Work patent</a:t>
            </a:r>
            <a:r>
              <a:rPr lang="ru-RU" dirty="0"/>
              <a:t> </a:t>
            </a:r>
            <a:endParaRPr dirty="0"/>
          </a:p>
        </p:txBody>
      </p:sp>
      <p:sp>
        <p:nvSpPr>
          <p:cNvPr id="7" name="Дата 1"/>
          <p:cNvSpPr>
            <a:spLocks noGrp="1"/>
          </p:cNvSpPr>
          <p:nvPr>
            <p:ph type="dt" sz="quarter" idx="10"/>
          </p:nvPr>
        </p:nvSpPr>
        <p:spPr bwMode="auto"/>
        <p:txBody>
          <a:bodyPr/>
          <a:lstStyle/>
          <a:p>
            <a:pPr>
              <a:defRPr/>
            </a:pPr>
            <a:fld id="{1940FED6-9E8D-41D1-B3D0-28EF7079D846}" type="datetime1">
              <a:rPr lang="en-US"/>
              <a:t>11/3/2021</a:t>
            </a:fld>
            <a:endParaRPr lang="en-US"/>
          </a:p>
        </p:txBody>
      </p:sp>
      <p:sp>
        <p:nvSpPr>
          <p:cNvPr id="8" name="Номер слайда 2"/>
          <p:cNvSpPr>
            <a:spLocks noGrp="1"/>
          </p:cNvSpPr>
          <p:nvPr>
            <p:ph type="sldNum" sz="quarter" idx="12"/>
          </p:nvPr>
        </p:nvSpPr>
        <p:spPr bwMode="auto"/>
        <p:txBody>
          <a:bodyPr/>
          <a:lstStyle/>
          <a:p>
            <a:pPr>
              <a:defRPr/>
            </a:pPr>
            <a:fld id="{FCE2A3F5-853A-46FF-B2C0-9C99F8F78BE4}" type="slidenum">
              <a:rPr lang="en-US"/>
              <a:t>20</a:t>
            </a:fld>
            <a:endParaRPr lang="en-US"/>
          </a:p>
        </p:txBody>
      </p:sp>
      <p:pic>
        <p:nvPicPr>
          <p:cNvPr id="9" name="Рисунок 2"/>
          <p:cNvPicPr>
            <a:picLocks noChangeAspect="1" noChangeArrowheads="1"/>
          </p:cNvPicPr>
          <p:nvPr/>
        </p:nvPicPr>
        <p:blipFill>
          <a:blip r:embed="rId2"/>
          <a:stretch/>
        </p:blipFill>
        <p:spPr bwMode="auto">
          <a:xfrm>
            <a:off x="2492933" y="2096852"/>
            <a:ext cx="2620963" cy="3816350"/>
          </a:xfrm>
          <a:prstGeom prst="rect">
            <a:avLst/>
          </a:prstGeom>
          <a:noFill/>
          <a:ln w="9525">
            <a:noFill/>
            <a:miter lim="800000"/>
            <a:headEnd/>
            <a:tailEnd/>
          </a:ln>
        </p:spPr>
      </p:pic>
      <p:pic>
        <p:nvPicPr>
          <p:cNvPr id="10" name="Рисунок 7"/>
          <p:cNvPicPr>
            <a:picLocks noChangeAspect="1" noChangeArrowheads="1"/>
          </p:cNvPicPr>
          <p:nvPr/>
        </p:nvPicPr>
        <p:blipFill>
          <a:blip r:embed="rId3"/>
          <a:stretch/>
        </p:blipFill>
        <p:spPr bwMode="auto">
          <a:xfrm>
            <a:off x="6742485" y="2054713"/>
            <a:ext cx="2727325" cy="38179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F5FE9F-AF09-4618-B813-2F2F06020EF4}"/>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636E443B-8BB3-4C88-9DDF-8E0E52B425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63" y="59631"/>
            <a:ext cx="11993162" cy="6432445"/>
          </a:xfrm>
        </p:spPr>
      </p:pic>
    </p:spTree>
    <p:extLst>
      <p:ext uri="{BB962C8B-B14F-4D97-AF65-F5344CB8AC3E}">
        <p14:creationId xmlns:p14="http://schemas.microsoft.com/office/powerpoint/2010/main" val="100345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noChangeArrowheads="1"/>
          </p:cNvSpPr>
          <p:nvPr>
            <p:ph type="title"/>
          </p:nvPr>
        </p:nvSpPr>
        <p:spPr bwMode="auto">
          <a:xfrm>
            <a:off x="2173287" y="650875"/>
            <a:ext cx="7805738" cy="1016000"/>
          </a:xfrm>
        </p:spPr>
        <p:txBody>
          <a:bodyPr>
            <a:normAutofit fontScale="90000"/>
          </a:bodyPr>
          <a:lstStyle/>
          <a:p>
            <a:pPr>
              <a:defRPr/>
            </a:pPr>
            <a:r>
              <a:rPr lang="en-US" sz="2350" b="1" dirty="0">
                <a:solidFill>
                  <a:schemeClr val="accent1">
                    <a:lumMod val="50000"/>
                  </a:schemeClr>
                </a:solidFill>
              </a:rPr>
              <a:t>Foreign citizens temporarily staying on the territory of the Russian Federation on the basis of visas.</a:t>
            </a:r>
            <a:br>
              <a:rPr lang="ru-RU" sz="2350" b="1" dirty="0">
                <a:solidFill>
                  <a:schemeClr val="accent1">
                    <a:lumMod val="50000"/>
                  </a:schemeClr>
                </a:solidFill>
              </a:rPr>
            </a:br>
            <a:endParaRPr lang="ru-RU" sz="2350" b="1" dirty="0">
              <a:solidFill>
                <a:schemeClr val="accent1">
                  <a:lumMod val="50000"/>
                </a:schemeClr>
              </a:solidFill>
            </a:endParaRPr>
          </a:p>
        </p:txBody>
      </p:sp>
      <p:sp>
        <p:nvSpPr>
          <p:cNvPr id="5" name="Объект 2"/>
          <p:cNvSpPr>
            <a:spLocks noGrp="1"/>
          </p:cNvSpPr>
          <p:nvPr>
            <p:ph idx="1"/>
          </p:nvPr>
        </p:nvSpPr>
        <p:spPr bwMode="auto">
          <a:xfrm>
            <a:off x="2182812" y="1658939"/>
            <a:ext cx="7805738" cy="5775325"/>
          </a:xfrm>
        </p:spPr>
        <p:txBody>
          <a:bodyPr>
            <a:normAutofit/>
          </a:bodyPr>
          <a:lstStyle/>
          <a:p>
            <a:pPr>
              <a:defRPr/>
            </a:pPr>
            <a:r>
              <a:rPr lang="en-US" sz="1700" dirty="0">
                <a:solidFill>
                  <a:schemeClr val="accent1">
                    <a:lumMod val="50000"/>
                  </a:schemeClr>
                </a:solidFill>
              </a:rPr>
              <a:t>documents confirming the status, the right to work - </a:t>
            </a:r>
            <a:r>
              <a:rPr lang="en-US" sz="1700" b="1" u="sng" dirty="0">
                <a:solidFill>
                  <a:schemeClr val="accent1">
                    <a:lumMod val="50000"/>
                  </a:schemeClr>
                </a:solidFill>
              </a:rPr>
              <a:t>work permit, visa, migration card</a:t>
            </a:r>
          </a:p>
          <a:p>
            <a:pPr>
              <a:defRPr/>
            </a:pPr>
            <a:r>
              <a:rPr lang="en-US" sz="1700" dirty="0">
                <a:solidFill>
                  <a:schemeClr val="accent1">
                    <a:lumMod val="50000"/>
                  </a:schemeClr>
                </a:solidFill>
              </a:rPr>
              <a:t>additionally, the employer needs </a:t>
            </a:r>
            <a:r>
              <a:rPr lang="en-US" sz="1700" b="1" u="sng" dirty="0">
                <a:solidFill>
                  <a:schemeClr val="accent1">
                    <a:lumMod val="50000"/>
                  </a:schemeClr>
                </a:solidFill>
              </a:rPr>
              <a:t>permission to attract and use foreign workers</a:t>
            </a:r>
            <a:r>
              <a:rPr lang="ru-RU" sz="1700" dirty="0">
                <a:solidFill>
                  <a:schemeClr val="accent1">
                    <a:lumMod val="50000"/>
                  </a:schemeClr>
                </a:solidFill>
              </a:rPr>
              <a:t>.</a:t>
            </a:r>
            <a:endParaRPr dirty="0">
              <a:solidFill>
                <a:schemeClr val="accent1">
                  <a:lumMod val="50000"/>
                </a:schemeClr>
              </a:solidFill>
            </a:endParaRPr>
          </a:p>
          <a:p>
            <a:pPr>
              <a:defRPr/>
            </a:pPr>
            <a:r>
              <a:rPr lang="en-US" sz="1700" dirty="0">
                <a:solidFill>
                  <a:schemeClr val="accent1">
                    <a:lumMod val="50000"/>
                  </a:schemeClr>
                </a:solidFill>
              </a:rPr>
              <a:t>they have the right to carry out labor activity only  </a:t>
            </a:r>
            <a:r>
              <a:rPr lang="en-US" sz="1700" b="1" u="sng" dirty="0">
                <a:solidFill>
                  <a:schemeClr val="accent1">
                    <a:lumMod val="50000"/>
                  </a:schemeClr>
                </a:solidFill>
              </a:rPr>
              <a:t>with work visa </a:t>
            </a:r>
            <a:r>
              <a:rPr lang="en-US" sz="1700" dirty="0">
                <a:solidFill>
                  <a:schemeClr val="accent1">
                    <a:lumMod val="50000"/>
                  </a:schemeClr>
                </a:solidFill>
              </a:rPr>
              <a:t>(Regulations on the procedure for issuing a visa, approved. Decree of the Government of the Russian Federation No. 335 of 09.06.2003)</a:t>
            </a:r>
          </a:p>
          <a:p>
            <a:pPr>
              <a:defRPr/>
            </a:pPr>
            <a:r>
              <a:rPr lang="en-US" sz="1700" dirty="0">
                <a:solidFill>
                  <a:schemeClr val="accent1">
                    <a:lumMod val="50000"/>
                  </a:schemeClr>
                </a:solidFill>
              </a:rPr>
              <a:t> tourist, private and other types of visas do not give the right to a foreign citizen to work.</a:t>
            </a:r>
          </a:p>
          <a:p>
            <a:pPr>
              <a:defRPr/>
            </a:pPr>
            <a:r>
              <a:rPr lang="en-US" sz="1700" dirty="0">
                <a:solidFill>
                  <a:schemeClr val="accent1">
                    <a:lumMod val="50000"/>
                  </a:schemeClr>
                </a:solidFill>
              </a:rPr>
              <a:t>The visa is issued on the basis of an invitation to enter the Russian Federation, which is issued on the initiative of the future employer.</a:t>
            </a:r>
          </a:p>
          <a:p>
            <a:pPr>
              <a:defRPr/>
            </a:pPr>
            <a:r>
              <a:rPr lang="en-US" sz="1700" dirty="0">
                <a:solidFill>
                  <a:schemeClr val="accent1">
                    <a:lumMod val="50000"/>
                  </a:schemeClr>
                </a:solidFill>
              </a:rPr>
              <a:t>A foreign citizen has the right to work only </a:t>
            </a:r>
            <a:r>
              <a:rPr lang="en-US" sz="1700" b="1" u="sng" dirty="0">
                <a:solidFill>
                  <a:schemeClr val="accent1">
                    <a:lumMod val="50000"/>
                  </a:schemeClr>
                </a:solidFill>
              </a:rPr>
              <a:t>in the territory of the region where a work permit has been issued, and only in the specialty specified in the work permit</a:t>
            </a:r>
            <a:r>
              <a:rPr lang="en-US" sz="1700" dirty="0">
                <a:solidFill>
                  <a:schemeClr val="accent1">
                    <a:lumMod val="50000"/>
                  </a:schemeClr>
                </a:solidFill>
              </a:rPr>
              <a:t>.</a:t>
            </a:r>
            <a:endParaRPr lang="ru-RU" sz="1700" dirty="0">
              <a:solidFill>
                <a:schemeClr val="accent1">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noChangeArrowheads="1"/>
          </p:cNvSpPr>
          <p:nvPr>
            <p:ph type="title"/>
          </p:nvPr>
        </p:nvSpPr>
        <p:spPr bwMode="auto"/>
        <p:txBody>
          <a:bodyPr/>
          <a:lstStyle/>
          <a:p>
            <a:pPr>
              <a:defRPr/>
            </a:pPr>
            <a:r>
              <a:rPr lang="en-US" sz="2350" u="sng" dirty="0">
                <a:solidFill>
                  <a:schemeClr val="accent1">
                    <a:lumMod val="50000"/>
                  </a:schemeClr>
                </a:solidFill>
              </a:rPr>
              <a:t>Foreign citizens temporarily staying on the territory of the Russian Federation in a manner that does not require a visa:</a:t>
            </a:r>
            <a:endParaRPr u="sng" dirty="0">
              <a:solidFill>
                <a:schemeClr val="accent1">
                  <a:lumMod val="50000"/>
                </a:schemeClr>
              </a:solidFill>
            </a:endParaRPr>
          </a:p>
        </p:txBody>
      </p:sp>
      <p:sp>
        <p:nvSpPr>
          <p:cNvPr id="5" name="Объект 2"/>
          <p:cNvSpPr>
            <a:spLocks noGrp="1"/>
          </p:cNvSpPr>
          <p:nvPr>
            <p:ph idx="1"/>
          </p:nvPr>
        </p:nvSpPr>
        <p:spPr bwMode="auto">
          <a:xfrm>
            <a:off x="1989956" y="2141539"/>
            <a:ext cx="6650807" cy="3375693"/>
          </a:xfrm>
        </p:spPr>
        <p:txBody>
          <a:bodyPr>
            <a:normAutofit fontScale="92500" lnSpcReduction="10000"/>
          </a:bodyPr>
          <a:lstStyle/>
          <a:p>
            <a:pPr>
              <a:defRPr/>
            </a:pPr>
            <a:r>
              <a:rPr lang="en-US" sz="1900" dirty="0">
                <a:solidFill>
                  <a:schemeClr val="accent1">
                    <a:lumMod val="50000"/>
                  </a:schemeClr>
                </a:solidFill>
              </a:rPr>
              <a:t>to obtain a </a:t>
            </a:r>
            <a:r>
              <a:rPr lang="ru-RU" sz="1900" dirty="0">
                <a:solidFill>
                  <a:schemeClr val="accent1">
                    <a:lumMod val="50000"/>
                  </a:schemeClr>
                </a:solidFill>
              </a:rPr>
              <a:t> </a:t>
            </a:r>
            <a:r>
              <a:rPr lang="en-US" sz="1900" b="1" u="sng" dirty="0">
                <a:solidFill>
                  <a:schemeClr val="accent1">
                    <a:lumMod val="50000"/>
                  </a:schemeClr>
                </a:solidFill>
              </a:rPr>
              <a:t>work patent,</a:t>
            </a:r>
            <a:r>
              <a:rPr lang="en-US" sz="1900" dirty="0">
                <a:solidFill>
                  <a:schemeClr val="accent1">
                    <a:lumMod val="50000"/>
                  </a:schemeClr>
                </a:solidFill>
              </a:rPr>
              <a:t> a foreign citizen must apply to the migration service authorities within 30 calendar days from the date of entry into the Russian Federation</a:t>
            </a:r>
          </a:p>
          <a:p>
            <a:pPr>
              <a:defRPr/>
            </a:pPr>
            <a:r>
              <a:rPr lang="en-US" sz="1900" dirty="0">
                <a:solidFill>
                  <a:schemeClr val="accent1">
                    <a:lumMod val="50000"/>
                  </a:schemeClr>
                </a:solidFill>
              </a:rPr>
              <a:t>the migration card indicates "work" as the purpose of entry.</a:t>
            </a:r>
          </a:p>
          <a:p>
            <a:pPr>
              <a:defRPr/>
            </a:pPr>
            <a:r>
              <a:rPr lang="en-US" sz="1900" dirty="0">
                <a:solidFill>
                  <a:schemeClr val="accent1">
                    <a:lumMod val="50000"/>
                  </a:schemeClr>
                </a:solidFill>
              </a:rPr>
              <a:t>documents confirming the right to work:</a:t>
            </a:r>
          </a:p>
          <a:p>
            <a:pPr marL="484598" indent="-214318">
              <a:buFont typeface="Wingdings"/>
              <a:buChar char="v"/>
              <a:defRPr/>
            </a:pPr>
            <a:r>
              <a:rPr lang="en-US" sz="1900" dirty="0">
                <a:solidFill>
                  <a:schemeClr val="accent1">
                    <a:lumMod val="50000"/>
                  </a:schemeClr>
                </a:solidFill>
              </a:rPr>
              <a:t>Patent:</a:t>
            </a:r>
          </a:p>
          <a:p>
            <a:pPr marL="484598" indent="-214318">
              <a:buFont typeface="Wingdings"/>
              <a:buChar char="v"/>
              <a:defRPr/>
            </a:pPr>
            <a:r>
              <a:rPr lang="en-US" sz="1900" dirty="0">
                <a:solidFill>
                  <a:schemeClr val="accent1">
                    <a:lumMod val="50000"/>
                  </a:schemeClr>
                </a:solidFill>
              </a:rPr>
              <a:t>Documents on making advance payments:</a:t>
            </a:r>
            <a:endParaRPr dirty="0">
              <a:solidFill>
                <a:schemeClr val="accent1">
                  <a:lumMod val="50000"/>
                </a:schemeClr>
              </a:solidFill>
            </a:endParaRPr>
          </a:p>
          <a:p>
            <a:pPr marL="484598" indent="-214318">
              <a:buFont typeface="Wingdings"/>
              <a:buChar char="v"/>
              <a:defRPr/>
            </a:pPr>
            <a:r>
              <a:rPr lang="en-US" sz="1900" dirty="0">
                <a:solidFill>
                  <a:schemeClr val="accent1">
                    <a:lumMod val="50000"/>
                  </a:schemeClr>
                </a:solidFill>
              </a:rPr>
              <a:t>Migration card:</a:t>
            </a:r>
            <a:endParaRPr dirty="0">
              <a:solidFill>
                <a:schemeClr val="accent1">
                  <a:lumMod val="50000"/>
                </a:schemeClr>
              </a:solidFill>
            </a:endParaRPr>
          </a:p>
          <a:p>
            <a:pPr marL="484598" indent="-214318">
              <a:buFont typeface="Wingdings"/>
              <a:buChar char="v"/>
              <a:defRPr/>
            </a:pPr>
            <a:r>
              <a:rPr lang="en-US" sz="1900" dirty="0">
                <a:solidFill>
                  <a:schemeClr val="accent1">
                    <a:lumMod val="50000"/>
                  </a:schemeClr>
                </a:solidFill>
              </a:rPr>
              <a:t>Migration registration</a:t>
            </a:r>
            <a:endParaRPr dirty="0">
              <a:solidFill>
                <a:schemeClr val="accent1">
                  <a:lumMod val="50000"/>
                </a:schemeClr>
              </a:solidFill>
            </a:endParaRPr>
          </a:p>
          <a:p>
            <a:pPr>
              <a:defRPr/>
            </a:pPr>
            <a:endParaRPr lang="ru-RU" sz="1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FCF884-4113-4B4F-AF46-1DAFC44978E4}"/>
              </a:ext>
            </a:extLst>
          </p:cNvPr>
          <p:cNvSpPr txBox="1"/>
          <p:nvPr/>
        </p:nvSpPr>
        <p:spPr>
          <a:xfrm>
            <a:off x="909836" y="692697"/>
            <a:ext cx="8232067" cy="3970318"/>
          </a:xfrm>
          <a:prstGeom prst="rect">
            <a:avLst/>
          </a:prstGeom>
          <a:noFill/>
        </p:spPr>
        <p:txBody>
          <a:bodyPr wrap="square">
            <a:spAutoFit/>
          </a:bodyPr>
          <a:lstStyle/>
          <a:p>
            <a:r>
              <a:rPr lang="en-US" b="1" u="sng" dirty="0"/>
              <a:t>Simplified procedure for employment of foreign citizens studying in Russia from August 5, 2020</a:t>
            </a:r>
          </a:p>
          <a:p>
            <a:endParaRPr lang="en-US" dirty="0"/>
          </a:p>
          <a:p>
            <a:r>
              <a:rPr lang="en-US" dirty="0"/>
              <a:t>Foreign citizens can work in Russia without additional permits (work permit / work patent) if:</a:t>
            </a:r>
          </a:p>
          <a:p>
            <a:endParaRPr lang="en-US" dirty="0"/>
          </a:p>
          <a:p>
            <a:r>
              <a:rPr lang="en-US" dirty="0"/>
              <a:t> they are full-time students;</a:t>
            </a:r>
          </a:p>
          <a:p>
            <a:endParaRPr lang="en-US" dirty="0"/>
          </a:p>
          <a:p>
            <a:r>
              <a:rPr lang="en-US" dirty="0"/>
              <a:t> they study in professional educational organizations and educational institutions of higher education;</a:t>
            </a:r>
          </a:p>
          <a:p>
            <a:endParaRPr lang="en-US" dirty="0"/>
          </a:p>
          <a:p>
            <a:r>
              <a:rPr lang="en-US" dirty="0"/>
              <a:t> they study according to an educational program with state accreditation;</a:t>
            </a:r>
          </a:p>
          <a:p>
            <a:endParaRPr lang="en-US" dirty="0"/>
          </a:p>
          <a:p>
            <a:r>
              <a:rPr lang="en-US" dirty="0"/>
              <a:t> in free time from studying.</a:t>
            </a:r>
            <a:endParaRPr lang="ru-RU" dirty="0"/>
          </a:p>
        </p:txBody>
      </p:sp>
    </p:spTree>
    <p:extLst>
      <p:ext uri="{BB962C8B-B14F-4D97-AF65-F5344CB8AC3E}">
        <p14:creationId xmlns:p14="http://schemas.microsoft.com/office/powerpoint/2010/main" val="6632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043F0-CC8B-4590-A83E-83CB51323C33}"/>
              </a:ext>
            </a:extLst>
          </p:cNvPr>
          <p:cNvSpPr>
            <a:spLocks noGrp="1"/>
          </p:cNvSpPr>
          <p:nvPr>
            <p:ph type="title"/>
          </p:nvPr>
        </p:nvSpPr>
        <p:spPr>
          <a:xfrm>
            <a:off x="981844" y="609600"/>
            <a:ext cx="10033806" cy="875184"/>
          </a:xfrm>
        </p:spPr>
        <p:txBody>
          <a:bodyPr>
            <a:normAutofit fontScale="90000"/>
          </a:bodyPr>
          <a:lstStyle/>
          <a:p>
            <a:r>
              <a:rPr lang="en-US" sz="3599" b="1" i="1" dirty="0"/>
              <a:t>The amount of the collected advance tax to the regional budgets</a:t>
            </a:r>
            <a:endParaRPr lang="ru-RU" sz="3599" b="1" i="1" dirty="0"/>
          </a:p>
        </p:txBody>
      </p:sp>
      <p:sp>
        <p:nvSpPr>
          <p:cNvPr id="3" name="Объект 2">
            <a:extLst>
              <a:ext uri="{FF2B5EF4-FFF2-40B4-BE49-F238E27FC236}">
                <a16:creationId xmlns:a16="http://schemas.microsoft.com/office/drawing/2014/main" id="{393F1766-260B-4A77-9A46-92AB9BA4191D}"/>
              </a:ext>
            </a:extLst>
          </p:cNvPr>
          <p:cNvSpPr>
            <a:spLocks noGrp="1"/>
          </p:cNvSpPr>
          <p:nvPr>
            <p:ph idx="1"/>
          </p:nvPr>
        </p:nvSpPr>
        <p:spPr>
          <a:xfrm>
            <a:off x="894916" y="1665631"/>
            <a:ext cx="10711893" cy="4559371"/>
          </a:xfrm>
        </p:spPr>
        <p:txBody>
          <a:bodyPr>
            <a:normAutofit/>
          </a:bodyPr>
          <a:lstStyle/>
          <a:p>
            <a:r>
              <a:rPr lang="ru-RU" b="1" i="1" dirty="0"/>
              <a:t>2014  </a:t>
            </a:r>
            <a:r>
              <a:rPr lang="ru-RU" b="1" dirty="0"/>
              <a:t>				</a:t>
            </a:r>
            <a:r>
              <a:rPr lang="ru-RU" b="1" i="1" dirty="0"/>
              <a:t>17,9 </a:t>
            </a:r>
            <a:r>
              <a:rPr lang="en-US" b="1" i="1" dirty="0"/>
              <a:t>billion </a:t>
            </a:r>
            <a:r>
              <a:rPr lang="en-US" b="1" i="1" dirty="0" err="1"/>
              <a:t>roubles</a:t>
            </a:r>
            <a:endParaRPr lang="ru-RU" b="1" i="1" dirty="0"/>
          </a:p>
          <a:p>
            <a:r>
              <a:rPr lang="ru-RU" b="1" i="1" dirty="0"/>
              <a:t>2015 				33,3</a:t>
            </a:r>
            <a:r>
              <a:rPr lang="en-US" b="1" i="1" dirty="0"/>
              <a:t> </a:t>
            </a:r>
            <a:r>
              <a:rPr lang="en-US" b="1" i="1" dirty="0" err="1"/>
              <a:t>bln</a:t>
            </a:r>
            <a:endParaRPr lang="ru-RU" b="1" i="1" dirty="0"/>
          </a:p>
          <a:p>
            <a:r>
              <a:rPr lang="ru-RU" b="1" i="1" dirty="0"/>
              <a:t>2016 				44,9</a:t>
            </a:r>
            <a:r>
              <a:rPr lang="en-US" b="1" i="1" dirty="0"/>
              <a:t> (Moscow</a:t>
            </a:r>
            <a:r>
              <a:rPr lang="ru-RU" b="1" i="1" dirty="0"/>
              <a:t> – 14 </a:t>
            </a:r>
            <a:r>
              <a:rPr lang="en-US" b="1" i="1" dirty="0" err="1"/>
              <a:t>bln</a:t>
            </a:r>
            <a:r>
              <a:rPr lang="ru-RU" b="1" i="1" dirty="0"/>
              <a:t>,</a:t>
            </a:r>
            <a:r>
              <a:rPr lang="en-US" b="1" i="1" dirty="0"/>
              <a:t> </a:t>
            </a:r>
            <a:r>
              <a:rPr lang="en-US" b="1" i="1" dirty="0" err="1"/>
              <a:t>SPb</a:t>
            </a:r>
            <a:r>
              <a:rPr lang="en-US" b="1" i="1" dirty="0"/>
              <a:t> - </a:t>
            </a:r>
            <a:r>
              <a:rPr lang="ru-RU" b="1" i="1" dirty="0"/>
              <a:t>6 </a:t>
            </a:r>
            <a:r>
              <a:rPr lang="en-US" b="1" i="1" dirty="0" err="1"/>
              <a:t>bln</a:t>
            </a:r>
            <a:r>
              <a:rPr lang="en-US" b="1" i="1" dirty="0"/>
              <a:t>)</a:t>
            </a:r>
          </a:p>
          <a:p>
            <a:pPr marL="342900" indent="-342900"/>
            <a:r>
              <a:rPr lang="ru-RU" b="1" i="1" dirty="0"/>
              <a:t>2017				51 </a:t>
            </a:r>
            <a:r>
              <a:rPr lang="en-US" b="1" i="1" dirty="0" err="1"/>
              <a:t>bln</a:t>
            </a:r>
            <a:endParaRPr lang="ru-RU" b="1" i="1" dirty="0"/>
          </a:p>
          <a:p>
            <a:r>
              <a:rPr lang="ru-RU" b="1" i="1" dirty="0"/>
              <a:t>2018				57 </a:t>
            </a:r>
            <a:r>
              <a:rPr lang="en-US" b="1" i="1" dirty="0" err="1"/>
              <a:t>bln</a:t>
            </a:r>
            <a:r>
              <a:rPr lang="en-US" b="1" i="1" dirty="0"/>
              <a:t> </a:t>
            </a:r>
            <a:r>
              <a:rPr lang="en-US" b="1" i="1" dirty="0" err="1"/>
              <a:t>roubles</a:t>
            </a:r>
            <a:r>
              <a:rPr lang="en-US" b="1" i="1" dirty="0"/>
              <a:t> </a:t>
            </a:r>
            <a:r>
              <a:rPr lang="ru-RU" b="1" i="1" dirty="0"/>
              <a:t>(</a:t>
            </a:r>
            <a:r>
              <a:rPr lang="en-US" b="1" i="1" dirty="0"/>
              <a:t>Moscow</a:t>
            </a:r>
            <a:r>
              <a:rPr lang="ru-RU" b="1" i="1" dirty="0"/>
              <a:t> – 17 </a:t>
            </a:r>
            <a:r>
              <a:rPr lang="en-US" b="1" i="1" dirty="0" err="1"/>
              <a:t>bln</a:t>
            </a:r>
            <a:r>
              <a:rPr lang="ru-RU" b="1" i="1" dirty="0"/>
              <a:t>,</a:t>
            </a:r>
            <a:r>
              <a:rPr lang="en-US" b="1" i="1" dirty="0"/>
              <a:t> </a:t>
            </a:r>
            <a:r>
              <a:rPr lang="en-US" b="1" i="1" dirty="0" err="1"/>
              <a:t>SPb</a:t>
            </a:r>
            <a:r>
              <a:rPr lang="ru-RU" b="1" i="1" dirty="0"/>
              <a:t> – </a:t>
            </a:r>
            <a:r>
              <a:rPr lang="en-US" b="1" i="1" dirty="0"/>
              <a:t>6</a:t>
            </a:r>
            <a:r>
              <a:rPr lang="ru-RU" b="1" i="1" dirty="0"/>
              <a:t>,5 </a:t>
            </a:r>
            <a:r>
              <a:rPr lang="en-US" b="1" i="1" dirty="0" err="1"/>
              <a:t>bln</a:t>
            </a:r>
            <a:r>
              <a:rPr lang="en-US" b="1" i="1" dirty="0"/>
              <a:t> </a:t>
            </a:r>
            <a:r>
              <a:rPr lang="en-US" b="1" i="1" dirty="0" err="1"/>
              <a:t>roubles</a:t>
            </a:r>
            <a:r>
              <a:rPr lang="ru-RU" b="1" i="1" dirty="0"/>
              <a:t>)</a:t>
            </a:r>
            <a:endParaRPr lang="en-US" b="1" i="1" dirty="0"/>
          </a:p>
          <a:p>
            <a:r>
              <a:rPr lang="en-US" b="1" i="1" dirty="0"/>
              <a:t>2019				60,4 </a:t>
            </a:r>
            <a:r>
              <a:rPr lang="en-US" b="1" i="1" dirty="0" err="1"/>
              <a:t>bln</a:t>
            </a:r>
            <a:endParaRPr lang="ru-RU" b="1" i="1" dirty="0"/>
          </a:p>
          <a:p>
            <a:r>
              <a:rPr lang="ru-RU" b="1" i="1" dirty="0"/>
              <a:t>2020				47,5 </a:t>
            </a:r>
            <a:r>
              <a:rPr lang="en-US" b="1" i="1" dirty="0" err="1"/>
              <a:t>bln</a:t>
            </a:r>
            <a:endParaRPr lang="ru-RU" b="1" i="1" dirty="0"/>
          </a:p>
        </p:txBody>
      </p:sp>
    </p:spTree>
    <p:extLst>
      <p:ext uri="{BB962C8B-B14F-4D97-AF65-F5344CB8AC3E}">
        <p14:creationId xmlns:p14="http://schemas.microsoft.com/office/powerpoint/2010/main" val="29182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C06292A8-8FBE-4D70-AE12-DF8EA8D8E30F}"/>
              </a:ext>
            </a:extLst>
          </p:cNvPr>
          <p:cNvGraphicFramePr/>
          <p:nvPr>
            <p:extLst>
              <p:ext uri="{D42A27DB-BD31-4B8C-83A1-F6EECF244321}">
                <p14:modId xmlns:p14="http://schemas.microsoft.com/office/powerpoint/2010/main" val="162367710"/>
              </p:ext>
            </p:extLst>
          </p:nvPr>
        </p:nvGraphicFramePr>
        <p:xfrm>
          <a:off x="189756" y="260648"/>
          <a:ext cx="1180931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20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9A6EA9-3CB9-44B2-8571-CECA9FCEA540}"/>
              </a:ext>
            </a:extLst>
          </p:cNvPr>
          <p:cNvSpPr txBox="1"/>
          <p:nvPr/>
        </p:nvSpPr>
        <p:spPr>
          <a:xfrm>
            <a:off x="1125860" y="620688"/>
            <a:ext cx="10873208" cy="7294305"/>
          </a:xfrm>
          <a:prstGeom prst="rect">
            <a:avLst/>
          </a:prstGeom>
          <a:noFill/>
        </p:spPr>
        <p:txBody>
          <a:bodyPr wrap="square" rtlCol="0">
            <a:spAutoFit/>
          </a:bodyPr>
          <a:lstStyle/>
          <a:p>
            <a:r>
              <a:rPr lang="ru-RU" sz="3600" dirty="0"/>
              <a:t>               </a:t>
            </a:r>
            <a:r>
              <a:rPr lang="en-US" sz="3600" dirty="0">
                <a:latin typeface="Comic Sans MS" panose="030F0702030302020204" pitchFamily="66" charset="0"/>
              </a:rPr>
              <a:t>Thank you for your attention!</a:t>
            </a:r>
            <a:endParaRPr lang="en-US" sz="3600" dirty="0"/>
          </a:p>
          <a:p>
            <a:endParaRPr lang="en-US" sz="3600" dirty="0"/>
          </a:p>
          <a:p>
            <a:endParaRPr lang="en-US" sz="3600" dirty="0"/>
          </a:p>
          <a:p>
            <a:r>
              <a:rPr lang="en-US" sz="3600" dirty="0" err="1"/>
              <a:t>N.Zaibert</a:t>
            </a:r>
            <a:r>
              <a:rPr lang="en-US" sz="3600" dirty="0"/>
              <a:t>, Migration Programs Coordinator/Deputy Chairman of the St. Petersburg Regional Branch of the Russian Red Cross </a:t>
            </a:r>
          </a:p>
          <a:p>
            <a:endParaRPr lang="en-US" sz="3600" dirty="0"/>
          </a:p>
          <a:p>
            <a:r>
              <a:rPr lang="en-US" sz="3600" dirty="0">
                <a:hlinkClick r:id="rId2"/>
              </a:rPr>
              <a:t>Natalia.zaibert@spbredcross.org</a:t>
            </a:r>
            <a:endParaRPr lang="en-US" sz="3600" dirty="0"/>
          </a:p>
          <a:p>
            <a:endParaRPr lang="en-US" sz="3600" dirty="0"/>
          </a:p>
          <a:p>
            <a:r>
              <a:rPr lang="en-US" sz="3600" b="1" dirty="0"/>
              <a:t>Hot line on migration legislation – 8800 333 00 16</a:t>
            </a:r>
            <a:endParaRPr lang="ru-RU" sz="3600" b="1" dirty="0"/>
          </a:p>
          <a:p>
            <a:endParaRPr lang="ru-RU" sz="3600" dirty="0">
              <a:latin typeface="Comic Sans MS" panose="030F0702030302020204" pitchFamily="66" charset="0"/>
            </a:endParaRPr>
          </a:p>
          <a:p>
            <a:endParaRPr lang="ru-RU" sz="3600" dirty="0">
              <a:latin typeface="Comic Sans MS" panose="030F0702030302020204" pitchFamily="66" charset="0"/>
            </a:endParaRPr>
          </a:p>
          <a:p>
            <a:r>
              <a:rPr lang="ru-RU" sz="3600" dirty="0">
                <a:latin typeface="Comic Sans MS" panose="030F0702030302020204" pitchFamily="66" charset="0"/>
              </a:rPr>
              <a:t>         </a:t>
            </a:r>
            <a:endParaRPr lang="ru-RU" sz="4200" dirty="0">
              <a:latin typeface="Comic Sans MS" panose="030F0702030302020204" pitchFamily="66" charset="0"/>
            </a:endParaRPr>
          </a:p>
        </p:txBody>
      </p:sp>
    </p:spTree>
    <p:extLst>
      <p:ext uri="{BB962C8B-B14F-4D97-AF65-F5344CB8AC3E}">
        <p14:creationId xmlns:p14="http://schemas.microsoft.com/office/powerpoint/2010/main" val="227265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25AE7-44FD-49F0-B0B5-37D6686EFE6A}"/>
              </a:ext>
            </a:extLst>
          </p:cNvPr>
          <p:cNvSpPr>
            <a:spLocks noGrp="1"/>
          </p:cNvSpPr>
          <p:nvPr>
            <p:ph type="title"/>
          </p:nvPr>
        </p:nvSpPr>
        <p:spPr/>
        <p:txBody>
          <a:bodyPr/>
          <a:lstStyle/>
          <a:p>
            <a:r>
              <a:rPr lang="en-US" dirty="0">
                <a:solidFill>
                  <a:schemeClr val="accent1">
                    <a:lumMod val="50000"/>
                  </a:schemeClr>
                </a:solidFill>
              </a:rPr>
              <a:t>International Migration 2020: Highlights 2</a:t>
            </a:r>
            <a:endParaRPr lang="ru-RU" dirty="0">
              <a:solidFill>
                <a:schemeClr val="accent1">
                  <a:lumMod val="50000"/>
                </a:schemeClr>
              </a:solidFill>
            </a:endParaRPr>
          </a:p>
        </p:txBody>
      </p:sp>
      <p:sp>
        <p:nvSpPr>
          <p:cNvPr id="3" name="Объект 2">
            <a:extLst>
              <a:ext uri="{FF2B5EF4-FFF2-40B4-BE49-F238E27FC236}">
                <a16:creationId xmlns:a16="http://schemas.microsoft.com/office/drawing/2014/main" id="{D3E93EEA-2A20-4E37-87EF-DDBEC130B9F1}"/>
              </a:ext>
            </a:extLst>
          </p:cNvPr>
          <p:cNvSpPr>
            <a:spLocks noGrp="1"/>
          </p:cNvSpPr>
          <p:nvPr>
            <p:ph idx="1"/>
          </p:nvPr>
        </p:nvSpPr>
        <p:spPr>
          <a:xfrm>
            <a:off x="1175823" y="1628800"/>
            <a:ext cx="9870300" cy="4824536"/>
          </a:xfrm>
        </p:spPr>
        <p:txBody>
          <a:bodyPr>
            <a:normAutofit lnSpcReduction="10000"/>
          </a:bodyPr>
          <a:lstStyle/>
          <a:p>
            <a:r>
              <a:rPr lang="en-US" dirty="0">
                <a:solidFill>
                  <a:schemeClr val="accent1">
                    <a:lumMod val="50000"/>
                  </a:schemeClr>
                </a:solidFill>
              </a:rPr>
              <a:t>International migration often remains within the main regions (In 2020, nearly half of all international migrants at the global level were living in their region of origin. E.g. Europe had the largest share of intra-regional migration, with 70 per cent of all migrants born in Europe residing in another European country or area ;</a:t>
            </a:r>
          </a:p>
          <a:p>
            <a:r>
              <a:rPr lang="en-US" dirty="0">
                <a:solidFill>
                  <a:schemeClr val="accent1">
                    <a:lumMod val="50000"/>
                  </a:schemeClr>
                </a:solidFill>
              </a:rPr>
              <a:t>Women and girls make up 48 percent of all international migrants;</a:t>
            </a:r>
          </a:p>
          <a:p>
            <a:r>
              <a:rPr lang="en-US" dirty="0">
                <a:solidFill>
                  <a:schemeClr val="accent1">
                    <a:lumMod val="50000"/>
                  </a:schemeClr>
                </a:solidFill>
              </a:rPr>
              <a:t>International migrants, as a rule, are of working age (In 2020, 73 percent of all international migrants were between the ages of 20 and 64 , while the share of the world's population in this age group was 57 percent);</a:t>
            </a:r>
          </a:p>
          <a:p>
            <a:r>
              <a:rPr lang="en-US" dirty="0">
                <a:solidFill>
                  <a:schemeClr val="accent1">
                    <a:lumMod val="50000"/>
                  </a:schemeClr>
                </a:solidFill>
              </a:rPr>
              <a:t>Most countries have policies aimed at promoting orderly, safe, legal and responsible migration</a:t>
            </a:r>
          </a:p>
          <a:p>
            <a:pPr marL="45706" indent="0">
              <a:buNone/>
            </a:pPr>
            <a:endParaRPr lang="en-US" dirty="0">
              <a:solidFill>
                <a:schemeClr val="accent1">
                  <a:lumMod val="50000"/>
                </a:schemeClr>
              </a:solidFill>
            </a:endParaRPr>
          </a:p>
          <a:p>
            <a:pPr marL="45706" indent="0">
              <a:buNone/>
            </a:pPr>
            <a:r>
              <a:rPr lang="en-US" b="1" i="1" u="sng" dirty="0">
                <a:solidFill>
                  <a:schemeClr val="accent1">
                    <a:lumMod val="50000"/>
                  </a:schemeClr>
                </a:solidFill>
              </a:rPr>
              <a:t>Prepared by the Population Division of the United Nations Department of Economic and Social Affairs</a:t>
            </a:r>
            <a:endParaRPr lang="ru-RU" b="1" i="1" u="sng" dirty="0">
              <a:solidFill>
                <a:schemeClr val="accent1">
                  <a:lumMod val="50000"/>
                </a:schemeClr>
              </a:solidFill>
            </a:endParaRPr>
          </a:p>
        </p:txBody>
      </p:sp>
    </p:spTree>
    <p:extLst>
      <p:ext uri="{BB962C8B-B14F-4D97-AF65-F5344CB8AC3E}">
        <p14:creationId xmlns:p14="http://schemas.microsoft.com/office/powerpoint/2010/main" val="19571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9691" y="836712"/>
            <a:ext cx="9964364" cy="2834656"/>
          </a:xfrm>
        </p:spPr>
        <p:txBody>
          <a:bodyPr>
            <a:normAutofit/>
          </a:bodyPr>
          <a:lstStyle/>
          <a:p>
            <a:pPr algn="l" defTabSz="914400">
              <a:lnSpc>
                <a:spcPct val="90000"/>
              </a:lnSpc>
              <a:spcBef>
                <a:spcPts val="0"/>
              </a:spcBef>
              <a:buNone/>
            </a:pPr>
            <a:r>
              <a:rPr lang="en-US" sz="3800" b="0" i="0" baseline="0" dirty="0">
                <a:solidFill>
                  <a:srgbClr val="545454">
                    <a:lumMod val="50000"/>
                  </a:srgbClr>
                </a:solidFill>
                <a:latin typeface="Century Gothic"/>
                <a:ea typeface="+mj-ea"/>
                <a:cs typeface="+mj-cs"/>
              </a:rPr>
              <a:t>Russian migration legislation over the past five years. Legal regimes established in relation to foreign citizens.</a:t>
            </a:r>
            <a:endParaRPr lang="ru-RU" sz="3800" b="0" i="0" baseline="0" dirty="0">
              <a:solidFill>
                <a:srgbClr val="545454">
                  <a:lumMod val="50000"/>
                </a:srgbClr>
              </a:solidFill>
              <a:latin typeface="Century Gothic"/>
              <a:ea typeface="+mj-ea"/>
              <a:cs typeface="+mj-cs"/>
            </a:endParaRPr>
          </a:p>
        </p:txBody>
      </p:sp>
      <p:sp>
        <p:nvSpPr>
          <p:cNvPr id="3" name="Подзаголовок 2"/>
          <p:cNvSpPr>
            <a:spLocks noGrp="1"/>
          </p:cNvSpPr>
          <p:nvPr>
            <p:ph type="subTitle" idx="1"/>
          </p:nvPr>
        </p:nvSpPr>
        <p:spPr>
          <a:xfrm>
            <a:off x="1109691" y="5013176"/>
            <a:ext cx="10529337" cy="1684784"/>
          </a:xfrm>
        </p:spPr>
        <p:txBody>
          <a:bodyPr/>
          <a:lstStyle/>
          <a:p>
            <a:pPr marL="0" indent="0" algn="l">
              <a:spcBef>
                <a:spcPts val="0"/>
              </a:spcBef>
              <a:buNone/>
            </a:pPr>
            <a:endParaRPr lang="ru-RU" sz="2000" b="0" i="0" dirty="0">
              <a:solidFill>
                <a:srgbClr val="545454"/>
              </a:solidFill>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2151062" y="656693"/>
            <a:ext cx="7886700" cy="1325563"/>
          </a:xfrm>
        </p:spPr>
        <p:txBody>
          <a:bodyPr/>
          <a:lstStyle/>
          <a:p>
            <a:pPr>
              <a:defRPr/>
            </a:pPr>
            <a:r>
              <a:rPr lang="en-US" sz="4000" b="1" dirty="0"/>
              <a:t>LEGAL REGIME</a:t>
            </a:r>
            <a:endParaRPr dirty="0"/>
          </a:p>
        </p:txBody>
      </p:sp>
      <p:sp>
        <p:nvSpPr>
          <p:cNvPr id="5" name="Объект 2"/>
          <p:cNvSpPr>
            <a:spLocks noGrp="1"/>
          </p:cNvSpPr>
          <p:nvPr>
            <p:ph idx="1"/>
          </p:nvPr>
        </p:nvSpPr>
        <p:spPr bwMode="auto">
          <a:xfrm>
            <a:off x="2151062" y="2348881"/>
            <a:ext cx="7723770" cy="2683495"/>
          </a:xfrm>
        </p:spPr>
        <p:txBody>
          <a:bodyPr/>
          <a:lstStyle/>
          <a:p>
            <a:pPr marL="0" indent="0" algn="just">
              <a:buNone/>
              <a:defRPr/>
            </a:pPr>
            <a:r>
              <a:rPr lang="ru-RU" sz="3000" dirty="0">
                <a:latin typeface="Arial"/>
                <a:cs typeface="Arial"/>
              </a:rPr>
              <a:t> </a:t>
            </a:r>
            <a:r>
              <a:rPr lang="ru-RU" sz="2800" dirty="0">
                <a:latin typeface="Arial"/>
                <a:cs typeface="Arial"/>
              </a:rPr>
              <a:t>-  </a:t>
            </a:r>
            <a:r>
              <a:rPr lang="en-US" sz="2800" dirty="0">
                <a:latin typeface="Arial"/>
                <a:cs typeface="Arial"/>
              </a:rPr>
              <a:t>rights and obligations of foreign citizens and stateless persons established by the national legislation and international treaties of the host country.</a:t>
            </a:r>
            <a:endParaRPr dirty="0"/>
          </a:p>
        </p:txBody>
      </p:sp>
      <p:sp>
        <p:nvSpPr>
          <p:cNvPr id="6" name="Дата 3"/>
          <p:cNvSpPr>
            <a:spLocks noGrp="1"/>
          </p:cNvSpPr>
          <p:nvPr>
            <p:ph type="dt" sz="half" idx="10"/>
          </p:nvPr>
        </p:nvSpPr>
        <p:spPr bwMode="auto"/>
        <p:txBody>
          <a:bodyPr/>
          <a:lstStyle/>
          <a:p>
            <a:pPr>
              <a:defRPr/>
            </a:pPr>
            <a:fld id="{CB09CF83-2EF3-4A8B-8B80-E184E529E26B}" type="datetime1">
              <a:rPr lang="en-US"/>
              <a:t>11/3/2021</a:t>
            </a:fld>
            <a:endParaRPr lang="en-US"/>
          </a:p>
        </p:txBody>
      </p:sp>
      <p:sp>
        <p:nvSpPr>
          <p:cNvPr id="7" name="Номер слайда 4"/>
          <p:cNvSpPr>
            <a:spLocks noGrp="1"/>
          </p:cNvSpPr>
          <p:nvPr>
            <p:ph type="sldNum" sz="quarter" idx="12"/>
          </p:nvPr>
        </p:nvSpPr>
        <p:spPr bwMode="auto"/>
        <p:txBody>
          <a:bodyPr/>
          <a:lstStyle/>
          <a:p>
            <a:pPr>
              <a:defRPr/>
            </a:pPr>
            <a:fld id="{F1034354-A428-4F50-800F-E90D18DFD9EF}" type="slidenum">
              <a:rPr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4EA6250-75FB-4C76-9AAC-77514E677191}"/>
              </a:ext>
            </a:extLst>
          </p:cNvPr>
          <p:cNvSpPr>
            <a:spLocks noGrp="1"/>
          </p:cNvSpPr>
          <p:nvPr>
            <p:ph type="title"/>
          </p:nvPr>
        </p:nvSpPr>
        <p:spPr>
          <a:solidFill>
            <a:schemeClr val="accent1">
              <a:lumMod val="75000"/>
            </a:schemeClr>
          </a:solidFill>
        </p:spPr>
        <p:txBody>
          <a:bodyPr anchor="ctr">
            <a:normAutofit/>
          </a:bodyPr>
          <a:lstStyle/>
          <a:p>
            <a:pPr algn="ctr"/>
            <a:r>
              <a:rPr lang="en-US" sz="3000" dirty="0">
                <a:latin typeface="Bookman Old Style" panose="02050604050505020204" pitchFamily="18" charset="0"/>
              </a:rPr>
              <a:t>Issues regulated by the migration legislation of Russia</a:t>
            </a:r>
            <a:endParaRPr lang="ru-RU" sz="3000" dirty="0">
              <a:latin typeface="Bookman Old Style" panose="02050604050505020204" pitchFamily="18" charset="0"/>
            </a:endParaRPr>
          </a:p>
        </p:txBody>
      </p:sp>
      <p:graphicFrame>
        <p:nvGraphicFramePr>
          <p:cNvPr id="6" name="Объект 5">
            <a:extLst>
              <a:ext uri="{FF2B5EF4-FFF2-40B4-BE49-F238E27FC236}">
                <a16:creationId xmlns:a16="http://schemas.microsoft.com/office/drawing/2014/main" id="{135C98A1-D66C-4A87-8F81-17501B873E76}"/>
              </a:ext>
            </a:extLst>
          </p:cNvPr>
          <p:cNvGraphicFramePr>
            <a:graphicFrameLocks noGrp="1"/>
          </p:cNvGraphicFramePr>
          <p:nvPr>
            <p:ph idx="1"/>
            <p:extLst>
              <p:ext uri="{D42A27DB-BD31-4B8C-83A1-F6EECF244321}">
                <p14:modId xmlns:p14="http://schemas.microsoft.com/office/powerpoint/2010/main" val="311485645"/>
              </p:ext>
            </p:extLst>
          </p:nvPr>
        </p:nvGraphicFramePr>
        <p:xfrm>
          <a:off x="1217613" y="1828800"/>
          <a:ext cx="9753600" cy="41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B7E9C39-7E8E-4D6C-BA87-46D9DED21A04}"/>
              </a:ext>
            </a:extLst>
          </p:cNvPr>
          <p:cNvSpPr/>
          <p:nvPr/>
        </p:nvSpPr>
        <p:spPr>
          <a:xfrm>
            <a:off x="549796" y="389524"/>
            <a:ext cx="10801200" cy="2862322"/>
          </a:xfrm>
          <a:prstGeom prst="rect">
            <a:avLst/>
          </a:prstGeom>
        </p:spPr>
        <p:txBody>
          <a:bodyPr wrap="square">
            <a:spAutoFit/>
          </a:bodyPr>
          <a:lstStyle/>
          <a:p>
            <a:pPr>
              <a:buFont typeface="Arial" panose="020B0604020202020204" pitchFamily="34" charset="0"/>
              <a:buChar char="•"/>
            </a:pPr>
            <a:r>
              <a:rPr lang="en-US" sz="2000" u="sng" dirty="0">
                <a:solidFill>
                  <a:schemeClr val="accent3">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Federal Law</a:t>
            </a:r>
            <a:r>
              <a:rPr lang="ru-RU" sz="2000" u="sng" dirty="0">
                <a:solidFill>
                  <a:schemeClr val="accent3">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 114 «</a:t>
            </a:r>
            <a:r>
              <a:rPr lang="en-US" sz="2000" u="sng" dirty="0">
                <a:solidFill>
                  <a:schemeClr val="accent3">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On the procedure for leaving the Russian Federation and entering the Russian Federation</a:t>
            </a:r>
            <a:r>
              <a:rPr lang="ru-RU" sz="2000" u="sng" dirty="0">
                <a:solidFill>
                  <a:schemeClr val="accent3">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 </a:t>
            </a:r>
            <a:endParaRPr lang="ru-RU" sz="2000" u="sng" dirty="0">
              <a:solidFill>
                <a:schemeClr val="accent3">
                  <a:lumMod val="75000"/>
                </a:schemeClr>
              </a:solidFill>
              <a:latin typeface="Arial" panose="020B0604020202020204" pitchFamily="34" charset="0"/>
            </a:endParaRPr>
          </a:p>
          <a:p>
            <a:pPr>
              <a:buFont typeface="Arial" panose="020B0604020202020204" pitchFamily="34" charset="0"/>
              <a:buChar char="•"/>
            </a:pPr>
            <a:r>
              <a:rPr lang="ru-RU" sz="2000" u="sng" dirty="0">
                <a:solidFill>
                  <a:schemeClr val="accent3">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 </a:t>
            </a:r>
            <a:r>
              <a:rPr lang="en-US" sz="2000" u="sng" dirty="0">
                <a:solidFill>
                  <a:schemeClr val="accent3">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Federal Law</a:t>
            </a:r>
            <a:r>
              <a:rPr lang="ru-RU" sz="2000" u="sng" dirty="0">
                <a:solidFill>
                  <a:schemeClr val="accent3">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 115 «</a:t>
            </a:r>
            <a:r>
              <a:rPr lang="en-US" sz="2000" u="sng" dirty="0">
                <a:solidFill>
                  <a:schemeClr val="accent3">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On the legal status of foreign citizens in the Russian Federation</a:t>
            </a:r>
            <a:r>
              <a:rPr lang="ru-RU" sz="2000" u="sng" dirty="0">
                <a:solidFill>
                  <a:schemeClr val="accent3">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 </a:t>
            </a:r>
            <a:endParaRPr lang="ru-RU" sz="2000" u="sng" dirty="0">
              <a:solidFill>
                <a:schemeClr val="accent3">
                  <a:lumMod val="75000"/>
                </a:schemeClr>
              </a:solidFill>
              <a:latin typeface="Arial" panose="020B0604020202020204" pitchFamily="34" charset="0"/>
            </a:endParaRPr>
          </a:p>
          <a:p>
            <a:pPr>
              <a:buFont typeface="Arial" panose="020B0604020202020204" pitchFamily="34" charset="0"/>
              <a:buChar char="•"/>
            </a:pPr>
            <a:r>
              <a:rPr lang="ru-RU" sz="2000" u="sng" dirty="0">
                <a:solidFill>
                  <a:schemeClr val="accent3">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 </a:t>
            </a:r>
            <a:r>
              <a:rPr lang="en-US" sz="2000" u="sng" dirty="0">
                <a:solidFill>
                  <a:schemeClr val="accent3">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Federal Law</a:t>
            </a:r>
            <a:r>
              <a:rPr lang="ru-RU" sz="2000" u="sng" dirty="0">
                <a:solidFill>
                  <a:schemeClr val="accent3">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 109 «</a:t>
            </a:r>
            <a:r>
              <a:rPr lang="en-US" sz="2000" u="sng" dirty="0">
                <a:solidFill>
                  <a:schemeClr val="accent3">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On migration registration of foreign citizens and stateless persons in the Russian Federation</a:t>
            </a:r>
            <a:r>
              <a:rPr lang="ru-RU" sz="2000" u="sng" dirty="0">
                <a:solidFill>
                  <a:schemeClr val="accent3">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a:t>
            </a:r>
            <a:r>
              <a:rPr lang="ru-RU" sz="2000" dirty="0">
                <a:solidFill>
                  <a:schemeClr val="accent3">
                    <a:lumMod val="75000"/>
                  </a:schemeClr>
                </a:solidFill>
                <a:latin typeface="Arial" panose="020B0604020202020204" pitchFamily="34" charset="0"/>
              </a:rPr>
              <a:t> </a:t>
            </a:r>
          </a:p>
          <a:p>
            <a:pPr>
              <a:buFont typeface="Arial" panose="020B0604020202020204" pitchFamily="34" charset="0"/>
              <a:buChar char="•"/>
            </a:pPr>
            <a:r>
              <a:rPr lang="ru-RU" sz="2000" u="sng" dirty="0">
                <a:solidFill>
                  <a:srgbClr val="F59E00"/>
                </a:solidFill>
                <a:latin typeface="Arial" panose="020B0604020202020204" pitchFamily="34" charset="0"/>
                <a:hlinkClick r:id="rId5">
                  <a:extLst>
                    <a:ext uri="{A12FA001-AC4F-418D-AE19-62706E023703}">
                      <ahyp:hlinkClr xmlns:ahyp="http://schemas.microsoft.com/office/drawing/2018/hyperlinkcolor" val="tx"/>
                    </a:ext>
                  </a:extLst>
                </a:hlinkClick>
              </a:rPr>
              <a:t> </a:t>
            </a:r>
            <a:r>
              <a:rPr lang="en-US" sz="2000" u="sng" dirty="0" err="1">
                <a:solidFill>
                  <a:schemeClr val="accent3">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Labour</a:t>
            </a:r>
            <a:r>
              <a:rPr lang="en-US" sz="2000" u="sng" dirty="0">
                <a:solidFill>
                  <a:schemeClr val="accent3">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 Code. chapter</a:t>
            </a:r>
            <a:r>
              <a:rPr lang="ru-RU" sz="2000" u="sng" dirty="0">
                <a:solidFill>
                  <a:schemeClr val="accent3">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 50.1: </a:t>
            </a:r>
            <a:r>
              <a:rPr lang="en-US" sz="2000" u="sng" dirty="0">
                <a:solidFill>
                  <a:schemeClr val="accent3">
                    <a:lumMod val="75000"/>
                  </a:schemeClr>
                </a:solidFill>
                <a:latin typeface="Arial" panose="020B0604020202020204" pitchFamily="34" charset="0"/>
              </a:rPr>
              <a:t>Peculiarities of labor regulation of employees who are foreign citizens or stateless persons</a:t>
            </a:r>
          </a:p>
          <a:p>
            <a:pPr>
              <a:buFont typeface="Arial" panose="020B0604020202020204" pitchFamily="34" charset="0"/>
              <a:buChar char="•"/>
            </a:pPr>
            <a:r>
              <a:rPr lang="en-US" sz="2000" u="sng" dirty="0">
                <a:solidFill>
                  <a:schemeClr val="accent3">
                    <a:lumMod val="75000"/>
                  </a:schemeClr>
                </a:solidFill>
                <a:latin typeface="Arial" panose="020B0604020202020204" pitchFamily="34" charset="0"/>
              </a:rPr>
              <a:t>Federal Law 62 “On Citizenship of the RF”</a:t>
            </a:r>
            <a:endParaRPr lang="ru-RU" sz="2000" dirty="0">
              <a:solidFill>
                <a:schemeClr val="accent3">
                  <a:lumMod val="75000"/>
                </a:schemeClr>
              </a:solidFill>
              <a:latin typeface="Arial" panose="020B0604020202020204" pitchFamily="34" charset="0"/>
            </a:endParaRPr>
          </a:p>
          <a:p>
            <a:pPr>
              <a:buFont typeface="Arial" panose="020B0604020202020204" pitchFamily="34" charset="0"/>
              <a:buChar char="•"/>
            </a:pPr>
            <a:r>
              <a:rPr lang="ru-RU" sz="2000" u="sng" dirty="0">
                <a:solidFill>
                  <a:srgbClr val="009966"/>
                </a:solidFill>
                <a:latin typeface="Arial" panose="020B0604020202020204" pitchFamily="34" charset="0"/>
                <a:hlinkClick r:id="rId6"/>
              </a:rPr>
              <a:t> </a:t>
            </a:r>
            <a:r>
              <a:rPr lang="en-US" sz="2000" u="sng" dirty="0">
                <a:solidFill>
                  <a:schemeClr val="accent3">
                    <a:lumMod val="75000"/>
                  </a:schemeClr>
                </a:solidFill>
                <a:latin typeface="Arial" panose="020B0604020202020204" pitchFamily="34" charset="0"/>
              </a:rPr>
              <a:t>Treaty on the Eurasian Economic Union </a:t>
            </a:r>
            <a:r>
              <a:rPr lang="ru-RU" sz="2000" dirty="0">
                <a:solidFill>
                  <a:srgbClr val="444444"/>
                </a:solidFill>
                <a:latin typeface="Arial" panose="020B0604020202020204" pitchFamily="34" charset="0"/>
              </a:rPr>
              <a:t>(</a:t>
            </a:r>
            <a:r>
              <a:rPr lang="en-US" sz="2000" dirty="0">
                <a:solidFill>
                  <a:srgbClr val="444444"/>
                </a:solidFill>
                <a:latin typeface="Arial" panose="020B0604020202020204" pitchFamily="34" charset="0"/>
              </a:rPr>
              <a:t>signed in Astana on </a:t>
            </a:r>
            <a:r>
              <a:rPr lang="ru-RU" sz="2000" dirty="0">
                <a:solidFill>
                  <a:srgbClr val="444444"/>
                </a:solidFill>
                <a:latin typeface="Arial" panose="020B0604020202020204" pitchFamily="34" charset="0"/>
              </a:rPr>
              <a:t>29.05.2014) </a:t>
            </a:r>
            <a:endParaRPr lang="ru-RU" sz="2000" dirty="0"/>
          </a:p>
        </p:txBody>
      </p:sp>
      <p:pic>
        <p:nvPicPr>
          <p:cNvPr id="18" name="Рисунок 17">
            <a:extLst>
              <a:ext uri="{FF2B5EF4-FFF2-40B4-BE49-F238E27FC236}">
                <a16:creationId xmlns:a16="http://schemas.microsoft.com/office/drawing/2014/main" id="{3EF94938-1F12-4563-8F68-668E86B8346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9513654">
            <a:off x="1049376" y="3284006"/>
            <a:ext cx="2045122" cy="3009177"/>
          </a:xfrm>
          <a:prstGeom prst="rect">
            <a:avLst/>
          </a:prstGeom>
        </p:spPr>
      </p:pic>
      <p:pic>
        <p:nvPicPr>
          <p:cNvPr id="20" name="Рисунок 19">
            <a:extLst>
              <a:ext uri="{FF2B5EF4-FFF2-40B4-BE49-F238E27FC236}">
                <a16:creationId xmlns:a16="http://schemas.microsoft.com/office/drawing/2014/main" id="{682362F1-C700-4D96-9217-7BC6EE6296F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806887">
            <a:off x="2478307" y="3185454"/>
            <a:ext cx="1997968" cy="3196749"/>
          </a:xfrm>
          <a:prstGeom prst="rect">
            <a:avLst/>
          </a:prstGeom>
        </p:spPr>
      </p:pic>
      <p:pic>
        <p:nvPicPr>
          <p:cNvPr id="22" name="Рисунок 21">
            <a:extLst>
              <a:ext uri="{FF2B5EF4-FFF2-40B4-BE49-F238E27FC236}">
                <a16:creationId xmlns:a16="http://schemas.microsoft.com/office/drawing/2014/main" id="{AFC1A958-4DEF-46A8-9EEB-8F447A36A39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2125284">
            <a:off x="4269406" y="3531715"/>
            <a:ext cx="1983854" cy="3032751"/>
          </a:xfrm>
          <a:prstGeom prst="rect">
            <a:avLst/>
          </a:prstGeom>
        </p:spPr>
      </p:pic>
    </p:spTree>
    <p:extLst>
      <p:ext uri="{BB962C8B-B14F-4D97-AF65-F5344CB8AC3E}">
        <p14:creationId xmlns:p14="http://schemas.microsoft.com/office/powerpoint/2010/main" val="208842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Объект 2">
            <a:extLst>
              <a:ext uri="{FF2B5EF4-FFF2-40B4-BE49-F238E27FC236}">
                <a16:creationId xmlns:a16="http://schemas.microsoft.com/office/drawing/2014/main" id="{88A5FED0-2FB4-4686-A9F5-69A3E311BDB9}"/>
              </a:ext>
            </a:extLst>
          </p:cNvPr>
          <p:cNvSpPr>
            <a:spLocks noGrp="1"/>
          </p:cNvSpPr>
          <p:nvPr>
            <p:ph idx="4294967295"/>
          </p:nvPr>
        </p:nvSpPr>
        <p:spPr>
          <a:xfrm>
            <a:off x="479560" y="480454"/>
            <a:ext cx="10190657" cy="6357608"/>
          </a:xfrm>
        </p:spPr>
        <p:txBody>
          <a:bodyPr>
            <a:noAutofit/>
          </a:bodyPr>
          <a:lstStyle/>
          <a:p>
            <a:pPr marL="0" indent="0">
              <a:buClr>
                <a:srgbClr val="D67C02"/>
              </a:buClr>
              <a:buNone/>
            </a:pPr>
            <a:endParaRPr lang="ru-RU" altLang="ru-RU" sz="1999" dirty="0"/>
          </a:p>
          <a:p>
            <a:pPr marL="0" indent="0">
              <a:buClr>
                <a:srgbClr val="D67C02"/>
              </a:buClr>
              <a:buFont typeface="Wingdings" panose="05000000000000000000" pitchFamily="2" charset="2"/>
              <a:buChar char="ü"/>
            </a:pPr>
            <a:r>
              <a:rPr lang="en-US" altLang="ru-RU" sz="1999" dirty="0"/>
              <a:t>THE CONCEPT OF THE STATE MIGRATION POLICY OF THE RUSSIAN FEDERATION FOR THE PERIOD UP TO 2025</a:t>
            </a:r>
            <a:r>
              <a:rPr lang="ru-RU" altLang="ru-RU" sz="1999" dirty="0"/>
              <a:t>(</a:t>
            </a:r>
            <a:r>
              <a:rPr lang="ru-RU" altLang="ru-RU" sz="1999" b="1" dirty="0"/>
              <a:t>2019</a:t>
            </a:r>
            <a:r>
              <a:rPr lang="ru-RU" altLang="ru-RU" sz="1999" dirty="0"/>
              <a:t>)</a:t>
            </a:r>
          </a:p>
          <a:p>
            <a:pPr marL="0" indent="0">
              <a:buClr>
                <a:srgbClr val="D67C02"/>
              </a:buClr>
              <a:buNone/>
            </a:pPr>
            <a:r>
              <a:rPr lang="en-US" altLang="ru-RU" sz="1999" dirty="0"/>
              <a:t>Russian Federation aims to create a situation that "contributes to solving problems in the field of 1) socio-economic, 2) spatial and 3) demographic development of the country, 4) improving the quality of life of its population, 5) ensuring state security, 6) protecting the national labor market, 7) maintaining interethnic and interreligious peace and harmony in Russian society, as well as 8) in the field of protection and preservation of Russian culture, the Russian language and the historical and cultural heritage of the peoples of Russia, which form the basis of its cultural (civilizational) code</a:t>
            </a:r>
            <a:endParaRPr lang="ru-RU" altLang="ru-RU" sz="1999" dirty="0"/>
          </a:p>
          <a:p>
            <a:pPr marL="0" indent="0">
              <a:buClr>
                <a:srgbClr val="D67C02"/>
              </a:buClr>
              <a:buNone/>
            </a:pPr>
            <a:r>
              <a:rPr lang="en-US" altLang="ru-RU" sz="1999" dirty="0"/>
              <a:t>Differentiated approach to different categories of foreign citizens - compatriots and labor migrants</a:t>
            </a:r>
            <a:endParaRPr lang="ru-RU" altLang="ru-RU" sz="1999" dirty="0"/>
          </a:p>
        </p:txBody>
      </p:sp>
      <p:sp>
        <p:nvSpPr>
          <p:cNvPr id="3076" name="Дата 3">
            <a:extLst>
              <a:ext uri="{FF2B5EF4-FFF2-40B4-BE49-F238E27FC236}">
                <a16:creationId xmlns:a16="http://schemas.microsoft.com/office/drawing/2014/main" id="{8EEF3BF8-FB60-477B-9DEC-503CE5177B03}"/>
              </a:ext>
            </a:extLst>
          </p:cNvPr>
          <p:cNvSpPr txBox="1">
            <a:spLocks noGrp="1"/>
          </p:cNvSpPr>
          <p:nvPr/>
        </p:nvSpPr>
        <p:spPr bwMode="auto">
          <a:xfrm>
            <a:off x="1980684" y="19940"/>
            <a:ext cx="2894846" cy="32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1200">
              <a:solidFill>
                <a:srgbClr val="FFFFFF"/>
              </a:solidFill>
            </a:endParaRPr>
          </a:p>
        </p:txBody>
      </p:sp>
      <p:sp>
        <p:nvSpPr>
          <p:cNvPr id="3077" name="Номер слайда 5">
            <a:extLst>
              <a:ext uri="{FF2B5EF4-FFF2-40B4-BE49-F238E27FC236}">
                <a16:creationId xmlns:a16="http://schemas.microsoft.com/office/drawing/2014/main" id="{B68590C4-3AB3-4A3B-8F2C-1FE33F123464}"/>
              </a:ext>
            </a:extLst>
          </p:cNvPr>
          <p:cNvSpPr txBox="1">
            <a:spLocks noGrp="1"/>
          </p:cNvSpPr>
          <p:nvPr/>
        </p:nvSpPr>
        <p:spPr bwMode="auto">
          <a:xfrm>
            <a:off x="9141618" y="19940"/>
            <a:ext cx="1066522" cy="32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1400" b="1">
              <a:solidFill>
                <a:srgbClr val="FFFFFF"/>
              </a:solidFill>
            </a:endParaRPr>
          </a:p>
        </p:txBody>
      </p:sp>
      <p:pic>
        <p:nvPicPr>
          <p:cNvPr id="6" name="Рисунок 5" descr="C:\Users\Наталья\Desktop\флаг.jpg">
            <a:extLst>
              <a:ext uri="{FF2B5EF4-FFF2-40B4-BE49-F238E27FC236}">
                <a16:creationId xmlns:a16="http://schemas.microsoft.com/office/drawing/2014/main" id="{12F1C5AE-8654-40A0-BD7C-68A55D05C1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4492" y="4437112"/>
            <a:ext cx="2601367" cy="1512168"/>
          </a:xfrm>
          <a:prstGeom prst="rect">
            <a:avLst/>
          </a:prstGeom>
          <a:noFill/>
          <a:ln>
            <a:noFill/>
          </a:ln>
        </p:spPr>
      </p:pic>
    </p:spTree>
    <p:extLst>
      <p:ext uri="{BB962C8B-B14F-4D97-AF65-F5344CB8AC3E}">
        <p14:creationId xmlns:p14="http://schemas.microsoft.com/office/powerpoint/2010/main" val="39680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10" name="Овал 9">
            <a:extLst>
              <a:ext uri="{FF2B5EF4-FFF2-40B4-BE49-F238E27FC236}">
                <a16:creationId xmlns:a16="http://schemas.microsoft.com/office/drawing/2014/main" id="{5E7FDED7-24A5-421B-B0DE-C62A8C80AF33}"/>
              </a:ext>
            </a:extLst>
          </p:cNvPr>
          <p:cNvSpPr/>
          <p:nvPr/>
        </p:nvSpPr>
        <p:spPr>
          <a:xfrm>
            <a:off x="333772" y="592752"/>
            <a:ext cx="6480720" cy="312427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a:ln w="0"/>
                <a:solidFill>
                  <a:schemeClr val="tx1"/>
                </a:solidFill>
                <a:effectLst>
                  <a:outerShdw blurRad="38100" dist="19050" dir="2700000" algn="tl" rotWithShape="0">
                    <a:schemeClr val="dk1">
                      <a:alpha val="40000"/>
                    </a:schemeClr>
                  </a:outerShdw>
                </a:effectLst>
              </a:rPr>
              <a:t>A foreign citizen </a:t>
            </a:r>
            <a:r>
              <a:rPr lang="en-US" b="1" u="sng" dirty="0">
                <a:ln w="0"/>
                <a:solidFill>
                  <a:schemeClr val="tx1"/>
                </a:solidFill>
                <a:effectLst>
                  <a:outerShdw blurRad="38100" dist="19050" dir="2700000" algn="tl" rotWithShape="0">
                    <a:schemeClr val="dk1">
                      <a:alpha val="40000"/>
                    </a:schemeClr>
                  </a:outerShdw>
                </a:effectLst>
              </a:rPr>
              <a:t>temporarily staying </a:t>
            </a:r>
            <a:r>
              <a:rPr lang="en-US" u="sng" dirty="0">
                <a:ln w="0"/>
                <a:solidFill>
                  <a:schemeClr val="tx1"/>
                </a:solidFill>
                <a:effectLst>
                  <a:outerShdw blurRad="38100" dist="19050" dir="2700000" algn="tl" rotWithShape="0">
                    <a:schemeClr val="dk1">
                      <a:alpha val="40000"/>
                    </a:schemeClr>
                  </a:outerShdw>
                </a:effectLst>
              </a:rPr>
              <a:t>in the Russian Federation is a person who arrived in the Russian Federation on the basis of a visa, or in a manner that does not require a visa and has received a migration card (who does not have a temporary residence permit or a residence permit)</a:t>
            </a:r>
            <a:endParaRPr lang="ru-RU" dirty="0">
              <a:ln w="0"/>
              <a:solidFill>
                <a:schemeClr val="tx1"/>
              </a:solidFill>
              <a:effectLst>
                <a:outerShdw blurRad="38100" dist="19050" dir="2700000" algn="tl" rotWithShape="0">
                  <a:schemeClr val="dk1">
                    <a:alpha val="40000"/>
                  </a:schemeClr>
                </a:outerShdw>
              </a:effectLst>
            </a:endParaRPr>
          </a:p>
        </p:txBody>
      </p:sp>
      <p:sp>
        <p:nvSpPr>
          <p:cNvPr id="11" name="Прямоугольник 10">
            <a:extLst>
              <a:ext uri="{FF2B5EF4-FFF2-40B4-BE49-F238E27FC236}">
                <a16:creationId xmlns:a16="http://schemas.microsoft.com/office/drawing/2014/main" id="{2DA1BA94-FFCB-4A67-9DA0-1FDF6F00C9F3}"/>
              </a:ext>
            </a:extLst>
          </p:cNvPr>
          <p:cNvSpPr/>
          <p:nvPr/>
        </p:nvSpPr>
        <p:spPr>
          <a:xfrm>
            <a:off x="6002047" y="2967335"/>
            <a:ext cx="184731" cy="923330"/>
          </a:xfrm>
          <a:prstGeom prst="rect">
            <a:avLst/>
          </a:prstGeom>
          <a:noFill/>
        </p:spPr>
        <p:txBody>
          <a:bodyPr wrap="none" lIns="91440" tIns="45720" rIns="91440" bIns="45720">
            <a:spAutoFit/>
          </a:bodyPr>
          <a:lstStyle/>
          <a:p>
            <a:pPr algn="ct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2" name="Овал 11">
            <a:extLst>
              <a:ext uri="{FF2B5EF4-FFF2-40B4-BE49-F238E27FC236}">
                <a16:creationId xmlns:a16="http://schemas.microsoft.com/office/drawing/2014/main" id="{B016C981-91E2-4575-BB4F-EBF1E3517DF5}"/>
              </a:ext>
            </a:extLst>
          </p:cNvPr>
          <p:cNvSpPr/>
          <p:nvPr/>
        </p:nvSpPr>
        <p:spPr>
          <a:xfrm>
            <a:off x="3645877" y="3010749"/>
            <a:ext cx="5040560" cy="237626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ln w="0"/>
              <a:solidFill>
                <a:schemeClr val="tx1"/>
              </a:solidFill>
              <a:effectLst>
                <a:outerShdw blurRad="38100" dist="19050" dir="2700000" algn="tl" rotWithShape="0">
                  <a:schemeClr val="dk1">
                    <a:alpha val="40000"/>
                  </a:schemeClr>
                </a:outerShdw>
              </a:effectLst>
            </a:endParaRPr>
          </a:p>
          <a:p>
            <a:pPr algn="ctr"/>
            <a:r>
              <a:rPr lang="en-US" u="sng" dirty="0">
                <a:ln w="0"/>
                <a:solidFill>
                  <a:schemeClr val="tx1"/>
                </a:solidFill>
                <a:effectLst>
                  <a:outerShdw blurRad="38100" dist="19050" dir="2700000" algn="tl" rotWithShape="0">
                    <a:schemeClr val="dk1">
                      <a:alpha val="40000"/>
                    </a:schemeClr>
                  </a:outerShdw>
                </a:effectLst>
              </a:rPr>
              <a:t>A foreign citizen </a:t>
            </a:r>
            <a:r>
              <a:rPr lang="en-US" b="1" u="sng" dirty="0">
                <a:ln w="0"/>
                <a:solidFill>
                  <a:schemeClr val="tx1"/>
                </a:solidFill>
                <a:effectLst>
                  <a:outerShdw blurRad="38100" dist="19050" dir="2700000" algn="tl" rotWithShape="0">
                    <a:schemeClr val="dk1">
                      <a:alpha val="40000"/>
                    </a:schemeClr>
                  </a:outerShdw>
                </a:effectLst>
              </a:rPr>
              <a:t>temporarily residing</a:t>
            </a:r>
            <a:r>
              <a:rPr lang="en-US" u="sng" dirty="0">
                <a:ln w="0"/>
                <a:solidFill>
                  <a:schemeClr val="tx1"/>
                </a:solidFill>
                <a:effectLst>
                  <a:outerShdw blurRad="38100" dist="19050" dir="2700000" algn="tl" rotWithShape="0">
                    <a:schemeClr val="dk1">
                      <a:alpha val="40000"/>
                    </a:schemeClr>
                  </a:outerShdw>
                </a:effectLst>
              </a:rPr>
              <a:t> in the Russian Federation is a person who has received a temporary residence permit in the Russian Federation (3 years)</a:t>
            </a:r>
            <a:endParaRPr lang="ru-RU" dirty="0">
              <a:ln w="0"/>
              <a:solidFill>
                <a:schemeClr val="tx1"/>
              </a:solidFill>
              <a:effectLst>
                <a:outerShdw blurRad="38100" dist="19050" dir="2700000" algn="tl" rotWithShape="0">
                  <a:schemeClr val="dk1">
                    <a:alpha val="40000"/>
                  </a:schemeClr>
                </a:outerShdw>
              </a:effectLst>
            </a:endParaRPr>
          </a:p>
        </p:txBody>
      </p:sp>
      <p:sp>
        <p:nvSpPr>
          <p:cNvPr id="13" name="Овал 12">
            <a:extLst>
              <a:ext uri="{FF2B5EF4-FFF2-40B4-BE49-F238E27FC236}">
                <a16:creationId xmlns:a16="http://schemas.microsoft.com/office/drawing/2014/main" id="{00BDE5CB-825C-40DB-8E18-63CAC59C5279}"/>
              </a:ext>
            </a:extLst>
          </p:cNvPr>
          <p:cNvSpPr/>
          <p:nvPr/>
        </p:nvSpPr>
        <p:spPr>
          <a:xfrm>
            <a:off x="7212217" y="4423133"/>
            <a:ext cx="4824536" cy="224743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a:ln w="0"/>
                <a:solidFill>
                  <a:schemeClr val="tx1"/>
                </a:solidFill>
                <a:effectLst>
                  <a:outerShdw blurRad="38100" dist="19050" dir="2700000" algn="tl" rotWithShape="0">
                    <a:schemeClr val="dk1">
                      <a:alpha val="40000"/>
                    </a:schemeClr>
                  </a:outerShdw>
                </a:effectLst>
              </a:rPr>
              <a:t>A foreign citizen </a:t>
            </a:r>
            <a:r>
              <a:rPr lang="en-US" b="1" u="sng" dirty="0">
                <a:ln w="0"/>
                <a:solidFill>
                  <a:schemeClr val="tx1"/>
                </a:solidFill>
                <a:effectLst>
                  <a:outerShdw blurRad="38100" dist="19050" dir="2700000" algn="tl" rotWithShape="0">
                    <a:schemeClr val="dk1">
                      <a:alpha val="40000"/>
                    </a:schemeClr>
                  </a:outerShdw>
                </a:effectLst>
              </a:rPr>
              <a:t>permanently residing </a:t>
            </a:r>
            <a:r>
              <a:rPr lang="en-US" u="sng" dirty="0">
                <a:ln w="0"/>
                <a:solidFill>
                  <a:schemeClr val="tx1"/>
                </a:solidFill>
                <a:effectLst>
                  <a:outerShdw blurRad="38100" dist="19050" dir="2700000" algn="tl" rotWithShape="0">
                    <a:schemeClr val="dk1">
                      <a:alpha val="40000"/>
                    </a:schemeClr>
                  </a:outerShdw>
                </a:effectLst>
              </a:rPr>
              <a:t>in the Russian Federation is a person who has received a residence permit in the Russian Federation </a:t>
            </a:r>
            <a:r>
              <a:rPr lang="ru-RU" u="sng" dirty="0">
                <a:ln w="0"/>
                <a:solidFill>
                  <a:schemeClr val="tx1"/>
                </a:solidFill>
                <a:effectLst>
                  <a:outerShdw blurRad="38100" dist="19050" dir="2700000" algn="tl" rotWithShape="0">
                    <a:schemeClr val="dk1">
                      <a:alpha val="40000"/>
                    </a:schemeClr>
                  </a:outerShdw>
                </a:effectLst>
              </a:rPr>
              <a:t>(</a:t>
            </a:r>
            <a:r>
              <a:rPr lang="en-US" u="sng" dirty="0">
                <a:ln w="0"/>
                <a:solidFill>
                  <a:schemeClr val="tx1"/>
                </a:solidFill>
                <a:effectLst>
                  <a:outerShdw blurRad="38100" dist="19050" dir="2700000" algn="tl" rotWithShape="0">
                    <a:schemeClr val="dk1">
                      <a:alpha val="40000"/>
                    </a:schemeClr>
                  </a:outerShdw>
                </a:effectLst>
              </a:rPr>
              <a:t>for an indefinite period)</a:t>
            </a:r>
            <a:endParaRPr lang="ru-RU" dirty="0">
              <a:ln w="0"/>
              <a:solidFill>
                <a:schemeClr val="tx1"/>
              </a:solidFill>
              <a:effectLst>
                <a:outerShdw blurRad="38100" dist="19050" dir="2700000" algn="tl" rotWithShape="0">
                  <a:schemeClr val="dk1">
                    <a:alpha val="40000"/>
                  </a:schemeClr>
                </a:outerShdw>
              </a:effectLst>
            </a:endParaRPr>
          </a:p>
        </p:txBody>
      </p:sp>
      <p:sp>
        <p:nvSpPr>
          <p:cNvPr id="14" name="Овал 13">
            <a:extLst>
              <a:ext uri="{FF2B5EF4-FFF2-40B4-BE49-F238E27FC236}">
                <a16:creationId xmlns:a16="http://schemas.microsoft.com/office/drawing/2014/main" id="{E37561EC-CE0E-41FB-BA42-BC14D8F6E981}"/>
              </a:ext>
            </a:extLst>
          </p:cNvPr>
          <p:cNvSpPr/>
          <p:nvPr/>
        </p:nvSpPr>
        <p:spPr>
          <a:xfrm>
            <a:off x="7642584" y="1052008"/>
            <a:ext cx="936104" cy="531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767D85C6-A437-4133-BED3-CB47D0F59CC5}"/>
              </a:ext>
            </a:extLst>
          </p:cNvPr>
          <p:cNvSpPr/>
          <p:nvPr/>
        </p:nvSpPr>
        <p:spPr>
          <a:xfrm>
            <a:off x="9694812" y="326757"/>
            <a:ext cx="2160241" cy="531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F423F940-B3E1-4867-99C5-EF1D2ABBD010}"/>
              </a:ext>
            </a:extLst>
          </p:cNvPr>
          <p:cNvSpPr/>
          <p:nvPr/>
        </p:nvSpPr>
        <p:spPr>
          <a:xfrm>
            <a:off x="9406780" y="1052008"/>
            <a:ext cx="504056" cy="2167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F0C6E02B-D31E-4ABD-AF6D-81528C03F84E}"/>
              </a:ext>
            </a:extLst>
          </p:cNvPr>
          <p:cNvSpPr/>
          <p:nvPr/>
        </p:nvSpPr>
        <p:spPr>
          <a:xfrm>
            <a:off x="11062964" y="2967335"/>
            <a:ext cx="504056" cy="245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5D1B2B58-33EE-48E8-8353-D7DE6614B7CF}"/>
              </a:ext>
            </a:extLst>
          </p:cNvPr>
          <p:cNvSpPr/>
          <p:nvPr/>
        </p:nvSpPr>
        <p:spPr>
          <a:xfrm>
            <a:off x="11639028" y="1484784"/>
            <a:ext cx="144016" cy="9921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81A32F58-96B6-453F-92B9-C6BDE1745CD2}"/>
              </a:ext>
            </a:extLst>
          </p:cNvPr>
          <p:cNvSpPr/>
          <p:nvPr/>
        </p:nvSpPr>
        <p:spPr>
          <a:xfrm>
            <a:off x="8471528" y="592752"/>
            <a:ext cx="215456" cy="1705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E934F232-1049-4BC0-A9B6-E2BF93FE3960}"/>
              </a:ext>
            </a:extLst>
          </p:cNvPr>
          <p:cNvSpPr/>
          <p:nvPr/>
        </p:nvSpPr>
        <p:spPr>
          <a:xfrm>
            <a:off x="765820" y="5301208"/>
            <a:ext cx="187220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76864124-3CE5-4B1F-991D-A962D9135D27}"/>
              </a:ext>
            </a:extLst>
          </p:cNvPr>
          <p:cNvSpPr/>
          <p:nvPr/>
        </p:nvSpPr>
        <p:spPr>
          <a:xfrm>
            <a:off x="2133972" y="6093296"/>
            <a:ext cx="1872208" cy="519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9EED171A-9055-4F12-913A-776D5D2981AA}"/>
              </a:ext>
            </a:extLst>
          </p:cNvPr>
          <p:cNvSpPr/>
          <p:nvPr/>
        </p:nvSpPr>
        <p:spPr>
          <a:xfrm>
            <a:off x="693812" y="6309320"/>
            <a:ext cx="432048" cy="30321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0A9B2AED-9E08-443E-AF5E-D6740CF3BC4C}"/>
              </a:ext>
            </a:extLst>
          </p:cNvPr>
          <p:cNvSpPr/>
          <p:nvPr/>
        </p:nvSpPr>
        <p:spPr>
          <a:xfrm>
            <a:off x="261764" y="754389"/>
            <a:ext cx="1296144" cy="690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771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0CD11E-D00E-4D87-BB88-F5D221E5EB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TM03457444[[fn=Основа]]</Template>
  <TotalTime>0</TotalTime>
  <Words>3155</Words>
  <Application>Microsoft Office PowerPoint</Application>
  <PresentationFormat>Произвольный</PresentationFormat>
  <Paragraphs>222</Paragraphs>
  <Slides>27</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Bookman Old Style</vt:lpstr>
      <vt:lpstr>Century Gothic</vt:lpstr>
      <vt:lpstr>Comic Sans MS</vt:lpstr>
      <vt:lpstr>Corbel</vt:lpstr>
      <vt:lpstr>Wingdings</vt:lpstr>
      <vt:lpstr>Базис</vt:lpstr>
      <vt:lpstr>International Migration 2020: Highlights</vt:lpstr>
      <vt:lpstr>Countries with the largest number of migrants                                in 2015                                    in 2020</vt:lpstr>
      <vt:lpstr>International Migration 2020: Highlights 2</vt:lpstr>
      <vt:lpstr>Russian migration legislation over the past five years. Legal regimes established in relation to foreign citizens.</vt:lpstr>
      <vt:lpstr>LEGAL REGIME</vt:lpstr>
      <vt:lpstr>Issues regulated by the migration legislation of Russia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Labour migrants</vt:lpstr>
      <vt:lpstr>Презентация PowerPoint</vt:lpstr>
      <vt:lpstr>Foreign citizens temporarily staying on the territory of the Russian Federation on the basis of visas. </vt:lpstr>
      <vt:lpstr>Foreign citizens temporarily staying on the territory of the Russian Federation in a manner that does not require a visa:</vt:lpstr>
      <vt:lpstr>Презентация PowerPoint</vt:lpstr>
      <vt:lpstr>The amount of the collected advance tax to the regional budgets</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2018-01-29T08:10:15Z</dcterms:created>
  <dcterms:modified xsi:type="dcterms:W3CDTF">2021-11-03T13:55:54Z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