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7.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2"/>
  </p:notesMasterIdLst>
  <p:sldIdLst>
    <p:sldId id="264" r:id="rId5"/>
    <p:sldId id="257" r:id="rId6"/>
    <p:sldId id="267" r:id="rId7"/>
    <p:sldId id="297" r:id="rId8"/>
    <p:sldId id="298" r:id="rId9"/>
    <p:sldId id="262" r:id="rId10"/>
    <p:sldId id="272" r:id="rId11"/>
    <p:sldId id="284" r:id="rId12"/>
    <p:sldId id="285" r:id="rId13"/>
    <p:sldId id="303" r:id="rId14"/>
    <p:sldId id="304" r:id="rId15"/>
    <p:sldId id="300" r:id="rId16"/>
    <p:sldId id="256" r:id="rId17"/>
    <p:sldId id="259" r:id="rId18"/>
    <p:sldId id="289" r:id="rId19"/>
    <p:sldId id="290" r:id="rId20"/>
    <p:sldId id="295" r:id="rId21"/>
    <p:sldId id="308" r:id="rId22"/>
    <p:sldId id="322" r:id="rId23"/>
    <p:sldId id="311" r:id="rId24"/>
    <p:sldId id="313" r:id="rId25"/>
    <p:sldId id="299" r:id="rId26"/>
    <p:sldId id="2365" r:id="rId27"/>
    <p:sldId id="260" r:id="rId28"/>
    <p:sldId id="292" r:id="rId29"/>
    <p:sldId id="293" r:id="rId30"/>
    <p:sldId id="266"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81345-4CD2-42D4-ADCF-E148A492FE4D}" v="20" dt="2021-11-02T13:38:54.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p:cViewPr varScale="1">
        <p:scale>
          <a:sx n="105" d="100"/>
          <a:sy n="105" d="100"/>
        </p:scale>
        <p:origin x="184"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lington Carneiro" userId="aba847d5-f6d9-4b33-96ab-ffedddbc8615" providerId="ADAL" clId="{84D81345-4CD2-42D4-ADCF-E148A492FE4D}"/>
    <pc:docChg chg="custSel addSld delSld modSld sldOrd">
      <pc:chgData name="Wellington Carneiro" userId="aba847d5-f6d9-4b33-96ab-ffedddbc8615" providerId="ADAL" clId="{84D81345-4CD2-42D4-ADCF-E148A492FE4D}" dt="2021-11-02T14:00:07.215" v="1975"/>
      <pc:docMkLst>
        <pc:docMk/>
      </pc:docMkLst>
      <pc:sldChg chg="modSp mod">
        <pc:chgData name="Wellington Carneiro" userId="aba847d5-f6d9-4b33-96ab-ffedddbc8615" providerId="ADAL" clId="{84D81345-4CD2-42D4-ADCF-E148A492FE4D}" dt="2021-11-02T13:54:09.090" v="1812" actId="113"/>
        <pc:sldMkLst>
          <pc:docMk/>
          <pc:sldMk cId="933270324" sldId="257"/>
        </pc:sldMkLst>
        <pc:spChg chg="mod">
          <ac:chgData name="Wellington Carneiro" userId="aba847d5-f6d9-4b33-96ab-ffedddbc8615" providerId="ADAL" clId="{84D81345-4CD2-42D4-ADCF-E148A492FE4D}" dt="2021-11-02T13:54:09.090" v="1812" actId="113"/>
          <ac:spMkLst>
            <pc:docMk/>
            <pc:sldMk cId="933270324" sldId="257"/>
            <ac:spMk id="3" creationId="{67052CB2-0008-4F67-AD96-8FB41EF571BB}"/>
          </ac:spMkLst>
        </pc:spChg>
      </pc:sldChg>
      <pc:sldChg chg="del">
        <pc:chgData name="Wellington Carneiro" userId="aba847d5-f6d9-4b33-96ab-ffedddbc8615" providerId="ADAL" clId="{84D81345-4CD2-42D4-ADCF-E148A492FE4D}" dt="2021-10-28T10:31:39.922" v="3" actId="47"/>
        <pc:sldMkLst>
          <pc:docMk/>
          <pc:sldMk cId="0" sldId="258"/>
        </pc:sldMkLst>
      </pc:sldChg>
      <pc:sldChg chg="addSp modSp mod">
        <pc:chgData name="Wellington Carneiro" userId="aba847d5-f6d9-4b33-96ab-ffedddbc8615" providerId="ADAL" clId="{84D81345-4CD2-42D4-ADCF-E148A492FE4D}" dt="2021-11-02T13:59:46.386" v="1973" actId="20577"/>
        <pc:sldMkLst>
          <pc:docMk/>
          <pc:sldMk cId="0" sldId="260"/>
        </pc:sldMkLst>
        <pc:spChg chg="mod">
          <ac:chgData name="Wellington Carneiro" userId="aba847d5-f6d9-4b33-96ab-ffedddbc8615" providerId="ADAL" clId="{84D81345-4CD2-42D4-ADCF-E148A492FE4D}" dt="2021-11-02T13:59:23.032" v="1966" actId="20577"/>
          <ac:spMkLst>
            <pc:docMk/>
            <pc:sldMk cId="0" sldId="260"/>
            <ac:spMk id="5" creationId="{1629B1A0-A627-4AAA-B3FC-86147B5D656D}"/>
          </ac:spMkLst>
        </pc:spChg>
        <pc:spChg chg="add mod">
          <ac:chgData name="Wellington Carneiro" userId="aba847d5-f6d9-4b33-96ab-ffedddbc8615" providerId="ADAL" clId="{84D81345-4CD2-42D4-ADCF-E148A492FE4D}" dt="2021-11-02T13:59:46.386" v="1973" actId="20577"/>
          <ac:spMkLst>
            <pc:docMk/>
            <pc:sldMk cId="0" sldId="260"/>
            <ac:spMk id="6" creationId="{4388F962-46A3-4C87-848E-BE02320BAB8F}"/>
          </ac:spMkLst>
        </pc:spChg>
        <pc:picChg chg="mod">
          <ac:chgData name="Wellington Carneiro" userId="aba847d5-f6d9-4b33-96ab-ffedddbc8615" providerId="ADAL" clId="{84D81345-4CD2-42D4-ADCF-E148A492FE4D}" dt="2021-10-28T13:38:42.271" v="19" actId="14100"/>
          <ac:picMkLst>
            <pc:docMk/>
            <pc:sldMk cId="0" sldId="260"/>
            <ac:picMk id="28675" creationId="{9CEEC48D-6E9F-4444-950D-00C9A0942C88}"/>
          </ac:picMkLst>
        </pc:picChg>
      </pc:sldChg>
      <pc:sldChg chg="del">
        <pc:chgData name="Wellington Carneiro" userId="aba847d5-f6d9-4b33-96ab-ffedddbc8615" providerId="ADAL" clId="{84D81345-4CD2-42D4-ADCF-E148A492FE4D}" dt="2021-10-28T13:48:06.824" v="397" actId="47"/>
        <pc:sldMkLst>
          <pc:docMk/>
          <pc:sldMk cId="3213885438" sldId="261"/>
        </pc:sldMkLst>
      </pc:sldChg>
      <pc:sldChg chg="delSp modSp mod">
        <pc:chgData name="Wellington Carneiro" userId="aba847d5-f6d9-4b33-96ab-ffedddbc8615" providerId="ADAL" clId="{84D81345-4CD2-42D4-ADCF-E148A492FE4D}" dt="2021-11-01T11:12:43.873" v="683" actId="14100"/>
        <pc:sldMkLst>
          <pc:docMk/>
          <pc:sldMk cId="0" sldId="264"/>
        </pc:sldMkLst>
        <pc:spChg chg="del mod">
          <ac:chgData name="Wellington Carneiro" userId="aba847d5-f6d9-4b33-96ab-ffedddbc8615" providerId="ADAL" clId="{84D81345-4CD2-42D4-ADCF-E148A492FE4D}" dt="2021-11-01T11:12:20.542" v="681" actId="478"/>
          <ac:spMkLst>
            <pc:docMk/>
            <pc:sldMk cId="0" sldId="264"/>
            <ac:spMk id="2" creationId="{BAEC7C83-CC93-4FA9-B7F5-14FF0D552D26}"/>
          </ac:spMkLst>
        </pc:spChg>
        <pc:spChg chg="mod">
          <ac:chgData name="Wellington Carneiro" userId="aba847d5-f6d9-4b33-96ab-ffedddbc8615" providerId="ADAL" clId="{84D81345-4CD2-42D4-ADCF-E148A492FE4D}" dt="2021-11-01T11:12:43.873" v="683" actId="14100"/>
          <ac:spMkLst>
            <pc:docMk/>
            <pc:sldMk cId="0" sldId="264"/>
            <ac:spMk id="141" creationId="{00000000-0000-0000-0000-000000000000}"/>
          </ac:spMkLst>
        </pc:spChg>
        <pc:picChg chg="mod">
          <ac:chgData name="Wellington Carneiro" userId="aba847d5-f6d9-4b33-96ab-ffedddbc8615" providerId="ADAL" clId="{84D81345-4CD2-42D4-ADCF-E148A492FE4D}" dt="2021-11-01T11:12:35.704" v="682" actId="1076"/>
          <ac:picMkLst>
            <pc:docMk/>
            <pc:sldMk cId="0" sldId="264"/>
            <ac:picMk id="139" creationId="{00000000-0000-0000-0000-000000000000}"/>
          </ac:picMkLst>
        </pc:picChg>
      </pc:sldChg>
      <pc:sldChg chg="del">
        <pc:chgData name="Wellington Carneiro" userId="aba847d5-f6d9-4b33-96ab-ffedddbc8615" providerId="ADAL" clId="{84D81345-4CD2-42D4-ADCF-E148A492FE4D}" dt="2021-10-28T10:31:28.374" v="2" actId="47"/>
        <pc:sldMkLst>
          <pc:docMk/>
          <pc:sldMk cId="2676175239" sldId="270"/>
        </pc:sldMkLst>
      </pc:sldChg>
      <pc:sldChg chg="ord">
        <pc:chgData name="Wellington Carneiro" userId="aba847d5-f6d9-4b33-96ab-ffedddbc8615" providerId="ADAL" clId="{84D81345-4CD2-42D4-ADCF-E148A492FE4D}" dt="2021-10-28T10:31:55.962" v="5"/>
        <pc:sldMkLst>
          <pc:docMk/>
          <pc:sldMk cId="3202408510" sldId="272"/>
        </pc:sldMkLst>
      </pc:sldChg>
      <pc:sldChg chg="del">
        <pc:chgData name="Wellington Carneiro" userId="aba847d5-f6d9-4b33-96ab-ffedddbc8615" providerId="ADAL" clId="{84D81345-4CD2-42D4-ADCF-E148A492FE4D}" dt="2021-10-28T10:32:18.776" v="6" actId="47"/>
        <pc:sldMkLst>
          <pc:docMk/>
          <pc:sldMk cId="906825957" sldId="273"/>
        </pc:sldMkLst>
      </pc:sldChg>
      <pc:sldChg chg="del">
        <pc:chgData name="Wellington Carneiro" userId="aba847d5-f6d9-4b33-96ab-ffedddbc8615" providerId="ADAL" clId="{84D81345-4CD2-42D4-ADCF-E148A492FE4D}" dt="2021-10-28T10:32:22.676" v="7" actId="47"/>
        <pc:sldMkLst>
          <pc:docMk/>
          <pc:sldMk cId="1612674247" sldId="274"/>
        </pc:sldMkLst>
      </pc:sldChg>
      <pc:sldChg chg="del">
        <pc:chgData name="Wellington Carneiro" userId="aba847d5-f6d9-4b33-96ab-ffedddbc8615" providerId="ADAL" clId="{84D81345-4CD2-42D4-ADCF-E148A492FE4D}" dt="2021-10-28T10:32:27.794" v="8" actId="47"/>
        <pc:sldMkLst>
          <pc:docMk/>
          <pc:sldMk cId="2855450049" sldId="275"/>
        </pc:sldMkLst>
      </pc:sldChg>
      <pc:sldChg chg="del">
        <pc:chgData name="Wellington Carneiro" userId="aba847d5-f6d9-4b33-96ab-ffedddbc8615" providerId="ADAL" clId="{84D81345-4CD2-42D4-ADCF-E148A492FE4D}" dt="2021-10-28T10:32:29.371" v="9" actId="47"/>
        <pc:sldMkLst>
          <pc:docMk/>
          <pc:sldMk cId="2942835878" sldId="276"/>
        </pc:sldMkLst>
      </pc:sldChg>
      <pc:sldChg chg="del">
        <pc:chgData name="Wellington Carneiro" userId="aba847d5-f6d9-4b33-96ab-ffedddbc8615" providerId="ADAL" clId="{84D81345-4CD2-42D4-ADCF-E148A492FE4D}" dt="2021-10-28T10:32:32.027" v="10" actId="47"/>
        <pc:sldMkLst>
          <pc:docMk/>
          <pc:sldMk cId="3577205144" sldId="277"/>
        </pc:sldMkLst>
      </pc:sldChg>
      <pc:sldChg chg="del">
        <pc:chgData name="Wellington Carneiro" userId="aba847d5-f6d9-4b33-96ab-ffedddbc8615" providerId="ADAL" clId="{84D81345-4CD2-42D4-ADCF-E148A492FE4D}" dt="2021-10-28T10:32:33.152" v="11" actId="47"/>
        <pc:sldMkLst>
          <pc:docMk/>
          <pc:sldMk cId="1692731569" sldId="278"/>
        </pc:sldMkLst>
      </pc:sldChg>
      <pc:sldChg chg="del">
        <pc:chgData name="Wellington Carneiro" userId="aba847d5-f6d9-4b33-96ab-ffedddbc8615" providerId="ADAL" clId="{84D81345-4CD2-42D4-ADCF-E148A492FE4D}" dt="2021-10-28T10:32:36.703" v="12" actId="47"/>
        <pc:sldMkLst>
          <pc:docMk/>
          <pc:sldMk cId="1608010895" sldId="279"/>
        </pc:sldMkLst>
      </pc:sldChg>
      <pc:sldChg chg="ord">
        <pc:chgData name="Wellington Carneiro" userId="aba847d5-f6d9-4b33-96ab-ffedddbc8615" providerId="ADAL" clId="{84D81345-4CD2-42D4-ADCF-E148A492FE4D}" dt="2021-10-28T10:32:49.198" v="14"/>
        <pc:sldMkLst>
          <pc:docMk/>
          <pc:sldMk cId="3569475334" sldId="284"/>
        </pc:sldMkLst>
      </pc:sldChg>
      <pc:sldChg chg="ord">
        <pc:chgData name="Wellington Carneiro" userId="aba847d5-f6d9-4b33-96ab-ffedddbc8615" providerId="ADAL" clId="{84D81345-4CD2-42D4-ADCF-E148A492FE4D}" dt="2021-10-28T10:33:10.489" v="16"/>
        <pc:sldMkLst>
          <pc:docMk/>
          <pc:sldMk cId="542031679" sldId="285"/>
        </pc:sldMkLst>
      </pc:sldChg>
      <pc:sldChg chg="modSp mod">
        <pc:chgData name="Wellington Carneiro" userId="aba847d5-f6d9-4b33-96ab-ffedddbc8615" providerId="ADAL" clId="{84D81345-4CD2-42D4-ADCF-E148A492FE4D}" dt="2021-10-28T13:10:16.097" v="17" actId="14100"/>
        <pc:sldMkLst>
          <pc:docMk/>
          <pc:sldMk cId="4237326369" sldId="290"/>
        </pc:sldMkLst>
        <pc:picChg chg="mod">
          <ac:chgData name="Wellington Carneiro" userId="aba847d5-f6d9-4b33-96ab-ffedddbc8615" providerId="ADAL" clId="{84D81345-4CD2-42D4-ADCF-E148A492FE4D}" dt="2021-10-28T13:10:16.097" v="17" actId="14100"/>
          <ac:picMkLst>
            <pc:docMk/>
            <pc:sldMk cId="4237326369" sldId="290"/>
            <ac:picMk id="4" creationId="{74006D54-E86F-41DE-B258-492DE0B4D314}"/>
          </ac:picMkLst>
        </pc:picChg>
      </pc:sldChg>
      <pc:sldChg chg="del">
        <pc:chgData name="Wellington Carneiro" userId="aba847d5-f6d9-4b33-96ab-ffedddbc8615" providerId="ADAL" clId="{84D81345-4CD2-42D4-ADCF-E148A492FE4D}" dt="2021-10-28T10:30:23.069" v="0" actId="47"/>
        <pc:sldMkLst>
          <pc:docMk/>
          <pc:sldMk cId="1364063694" sldId="296"/>
        </pc:sldMkLst>
      </pc:sldChg>
      <pc:sldChg chg="ord">
        <pc:chgData name="Wellington Carneiro" userId="aba847d5-f6d9-4b33-96ab-ffedddbc8615" providerId="ADAL" clId="{84D81345-4CD2-42D4-ADCF-E148A492FE4D}" dt="2021-11-02T14:00:07.215" v="1975"/>
        <pc:sldMkLst>
          <pc:docMk/>
          <pc:sldMk cId="501279783" sldId="299"/>
        </pc:sldMkLst>
      </pc:sldChg>
      <pc:sldChg chg="del">
        <pc:chgData name="Wellington Carneiro" userId="aba847d5-f6d9-4b33-96ab-ffedddbc8615" providerId="ADAL" clId="{84D81345-4CD2-42D4-ADCF-E148A492FE4D}" dt="2021-10-28T10:31:18.301" v="1" actId="47"/>
        <pc:sldMkLst>
          <pc:docMk/>
          <pc:sldMk cId="1926194130" sldId="302"/>
        </pc:sldMkLst>
      </pc:sldChg>
      <pc:sldChg chg="delSp modSp add mod">
        <pc:chgData name="Wellington Carneiro" userId="aba847d5-f6d9-4b33-96ab-ffedddbc8615" providerId="ADAL" clId="{84D81345-4CD2-42D4-ADCF-E148A492FE4D}" dt="2021-10-28T14:03:21.282" v="678" actId="1076"/>
        <pc:sldMkLst>
          <pc:docMk/>
          <pc:sldMk cId="821256868" sldId="308"/>
        </pc:sldMkLst>
        <pc:spChg chg="mod">
          <ac:chgData name="Wellington Carneiro" userId="aba847d5-f6d9-4b33-96ab-ffedddbc8615" providerId="ADAL" clId="{84D81345-4CD2-42D4-ADCF-E148A492FE4D}" dt="2021-10-28T14:03:21.282" v="678" actId="1076"/>
          <ac:spMkLst>
            <pc:docMk/>
            <pc:sldMk cId="821256868" sldId="308"/>
            <ac:spMk id="2" creationId="{00000000-0000-0000-0000-000000000000}"/>
          </ac:spMkLst>
        </pc:spChg>
        <pc:spChg chg="mod">
          <ac:chgData name="Wellington Carneiro" userId="aba847d5-f6d9-4b33-96ab-ffedddbc8615" providerId="ADAL" clId="{84D81345-4CD2-42D4-ADCF-E148A492FE4D}" dt="2021-10-28T13:44:32.376" v="393" actId="14100"/>
          <ac:spMkLst>
            <pc:docMk/>
            <pc:sldMk cId="821256868" sldId="308"/>
            <ac:spMk id="12" creationId="{00000000-0000-0000-0000-000000000000}"/>
          </ac:spMkLst>
        </pc:spChg>
        <pc:picChg chg="del">
          <ac:chgData name="Wellington Carneiro" userId="aba847d5-f6d9-4b33-96ab-ffedddbc8615" providerId="ADAL" clId="{84D81345-4CD2-42D4-ADCF-E148A492FE4D}" dt="2021-10-28T13:44:39.337" v="394" actId="478"/>
          <ac:picMkLst>
            <pc:docMk/>
            <pc:sldMk cId="821256868" sldId="308"/>
            <ac:picMk id="4" creationId="{00000000-0000-0000-0000-000000000000}"/>
          </ac:picMkLst>
        </pc:picChg>
      </pc:sldChg>
      <pc:sldChg chg="addSp delSp modSp mod ord">
        <pc:chgData name="Wellington Carneiro" userId="aba847d5-f6d9-4b33-96ab-ffedddbc8615" providerId="ADAL" clId="{84D81345-4CD2-42D4-ADCF-E148A492FE4D}" dt="2021-10-28T14:02:51.528" v="676"/>
        <pc:sldMkLst>
          <pc:docMk/>
          <pc:sldMk cId="1410263401" sldId="311"/>
        </pc:sldMkLst>
        <pc:spChg chg="mod">
          <ac:chgData name="Wellington Carneiro" userId="aba847d5-f6d9-4b33-96ab-ffedddbc8615" providerId="ADAL" clId="{84D81345-4CD2-42D4-ADCF-E148A492FE4D}" dt="2021-10-28T14:02:44.418" v="674" actId="14100"/>
          <ac:spMkLst>
            <pc:docMk/>
            <pc:sldMk cId="1410263401" sldId="311"/>
            <ac:spMk id="2" creationId="{00000000-0000-0000-0000-000000000000}"/>
          </ac:spMkLst>
        </pc:spChg>
        <pc:spChg chg="mod">
          <ac:chgData name="Wellington Carneiro" userId="aba847d5-f6d9-4b33-96ab-ffedddbc8615" providerId="ADAL" clId="{84D81345-4CD2-42D4-ADCF-E148A492FE4D}" dt="2021-10-28T13:51:11.960" v="400" actId="14100"/>
          <ac:spMkLst>
            <pc:docMk/>
            <pc:sldMk cId="1410263401" sldId="311"/>
            <ac:spMk id="12" creationId="{00000000-0000-0000-0000-000000000000}"/>
          </ac:spMkLst>
        </pc:spChg>
        <pc:picChg chg="add mod">
          <ac:chgData name="Wellington Carneiro" userId="aba847d5-f6d9-4b33-96ab-ffedddbc8615" providerId="ADAL" clId="{84D81345-4CD2-42D4-ADCF-E148A492FE4D}" dt="2021-10-28T13:53:48.896" v="407" actId="1076"/>
          <ac:picMkLst>
            <pc:docMk/>
            <pc:sldMk cId="1410263401" sldId="311"/>
            <ac:picMk id="3" creationId="{B68DBEBF-C261-4F82-9705-C01125258DAD}"/>
          </ac:picMkLst>
        </pc:picChg>
        <pc:picChg chg="add mod">
          <ac:chgData name="Wellington Carneiro" userId="aba847d5-f6d9-4b33-96ab-ffedddbc8615" providerId="ADAL" clId="{84D81345-4CD2-42D4-ADCF-E148A492FE4D}" dt="2021-10-28T13:54:56.709" v="410" actId="1076"/>
          <ac:picMkLst>
            <pc:docMk/>
            <pc:sldMk cId="1410263401" sldId="311"/>
            <ac:picMk id="5" creationId="{151A6675-B6EB-414E-BF58-1647FE97898B}"/>
          </ac:picMkLst>
        </pc:picChg>
        <pc:picChg chg="del">
          <ac:chgData name="Wellington Carneiro" userId="aba847d5-f6d9-4b33-96ab-ffedddbc8615" providerId="ADAL" clId="{84D81345-4CD2-42D4-ADCF-E148A492FE4D}" dt="2021-10-28T13:51:36.319" v="404" actId="478"/>
          <ac:picMkLst>
            <pc:docMk/>
            <pc:sldMk cId="1410263401" sldId="311"/>
            <ac:picMk id="4099" creationId="{00000000-0000-0000-0000-000000000000}"/>
          </ac:picMkLst>
        </pc:picChg>
        <pc:picChg chg="del">
          <ac:chgData name="Wellington Carneiro" userId="aba847d5-f6d9-4b33-96ab-ffedddbc8615" providerId="ADAL" clId="{84D81345-4CD2-42D4-ADCF-E148A492FE4D}" dt="2021-10-28T13:51:33.395" v="403" actId="478"/>
          <ac:picMkLst>
            <pc:docMk/>
            <pc:sldMk cId="1410263401" sldId="311"/>
            <ac:picMk id="4100" creationId="{00000000-0000-0000-0000-000000000000}"/>
          </ac:picMkLst>
        </pc:picChg>
      </pc:sldChg>
      <pc:sldChg chg="modSp mod">
        <pc:chgData name="Wellington Carneiro" userId="aba847d5-f6d9-4b33-96ab-ffedddbc8615" providerId="ADAL" clId="{84D81345-4CD2-42D4-ADCF-E148A492FE4D}" dt="2021-10-28T13:50:47.027" v="398" actId="1076"/>
        <pc:sldMkLst>
          <pc:docMk/>
          <pc:sldMk cId="933037115" sldId="313"/>
        </pc:sldMkLst>
        <pc:spChg chg="mod">
          <ac:chgData name="Wellington Carneiro" userId="aba847d5-f6d9-4b33-96ab-ffedddbc8615" providerId="ADAL" clId="{84D81345-4CD2-42D4-ADCF-E148A492FE4D}" dt="2021-10-28T13:50:47.027" v="398" actId="1076"/>
          <ac:spMkLst>
            <pc:docMk/>
            <pc:sldMk cId="933037115" sldId="313"/>
            <ac:spMk id="2" creationId="{00000000-0000-0000-0000-000000000000}"/>
          </ac:spMkLst>
        </pc:spChg>
      </pc:sldChg>
      <pc:sldChg chg="modSp mod">
        <pc:chgData name="Wellington Carneiro" userId="aba847d5-f6d9-4b33-96ab-ffedddbc8615" providerId="ADAL" clId="{84D81345-4CD2-42D4-ADCF-E148A492FE4D}" dt="2021-10-28T13:46:50.275" v="396" actId="14100"/>
        <pc:sldMkLst>
          <pc:docMk/>
          <pc:sldMk cId="576400652" sldId="322"/>
        </pc:sldMkLst>
        <pc:spChg chg="mod">
          <ac:chgData name="Wellington Carneiro" userId="aba847d5-f6d9-4b33-96ab-ffedddbc8615" providerId="ADAL" clId="{84D81345-4CD2-42D4-ADCF-E148A492FE4D}" dt="2021-10-28T13:46:50.275" v="396" actId="14100"/>
          <ac:spMkLst>
            <pc:docMk/>
            <pc:sldMk cId="576400652" sldId="322"/>
            <ac:spMk id="3" creationId="{00000000-0000-0000-0000-000000000000}"/>
          </ac:spMkLst>
        </pc:spChg>
      </pc:sldChg>
      <pc:sldChg chg="modSp mod">
        <pc:chgData name="Wellington Carneiro" userId="aba847d5-f6d9-4b33-96ab-ffedddbc8615" providerId="ADAL" clId="{84D81345-4CD2-42D4-ADCF-E148A492FE4D}" dt="2021-11-02T13:37:07.802" v="1113" actId="1076"/>
        <pc:sldMkLst>
          <pc:docMk/>
          <pc:sldMk cId="0" sldId="2365"/>
        </pc:sldMkLst>
        <pc:spChg chg="mod">
          <ac:chgData name="Wellington Carneiro" userId="aba847d5-f6d9-4b33-96ab-ffedddbc8615" providerId="ADAL" clId="{84D81345-4CD2-42D4-ADCF-E148A492FE4D}" dt="2021-11-02T13:37:05.849" v="1112" actId="14100"/>
          <ac:spMkLst>
            <pc:docMk/>
            <pc:sldMk cId="0" sldId="2365"/>
            <ac:spMk id="23555" creationId="{51E44155-AECC-46B7-B6EF-F994AD7C0B9B}"/>
          </ac:spMkLst>
        </pc:spChg>
        <pc:picChg chg="mod">
          <ac:chgData name="Wellington Carneiro" userId="aba847d5-f6d9-4b33-96ab-ffedddbc8615" providerId="ADAL" clId="{84D81345-4CD2-42D4-ADCF-E148A492FE4D}" dt="2021-11-02T13:37:07.802" v="1113" actId="1076"/>
          <ac:picMkLst>
            <pc:docMk/>
            <pc:sldMk cId="0" sldId="2365"/>
            <ac:picMk id="23554" creationId="{85A9D4F8-3EDB-445B-8343-7B92B30556B5}"/>
          </ac:picMkLst>
        </pc:picChg>
      </pc:sldChg>
      <pc:sldChg chg="del">
        <pc:chgData name="Wellington Carneiro" userId="aba847d5-f6d9-4b33-96ab-ffedddbc8615" providerId="ADAL" clId="{84D81345-4CD2-42D4-ADCF-E148A492FE4D}" dt="2021-10-28T13:38:06.582" v="18"/>
        <pc:sldMkLst>
          <pc:docMk/>
          <pc:sldMk cId="0" sldId="2366"/>
        </pc:sldMkLst>
      </pc:sldChg>
      <pc:sldChg chg="del">
        <pc:chgData name="Wellington Carneiro" userId="aba847d5-f6d9-4b33-96ab-ffedddbc8615" providerId="ADAL" clId="{84D81345-4CD2-42D4-ADCF-E148A492FE4D}" dt="2021-10-28T13:46:01.821" v="395"/>
        <pc:sldMkLst>
          <pc:docMk/>
          <pc:sldMk cId="2751713394" sldId="2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3D94A-5A1E-44EA-A4D5-F06CA3F4AD05}"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13E38-0819-4123-B42E-C0CDF3FD22E2}" type="slidenum">
              <a:rPr lang="en-US" smtClean="0"/>
              <a:t>‹#›</a:t>
            </a:fld>
            <a:endParaRPr lang="en-US"/>
          </a:p>
        </p:txBody>
      </p:sp>
    </p:spTree>
    <p:extLst>
      <p:ext uri="{BB962C8B-B14F-4D97-AF65-F5344CB8AC3E}">
        <p14:creationId xmlns:p14="http://schemas.microsoft.com/office/powerpoint/2010/main" val="127614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937767-FEBD-4AC0-A4E0-D90F1547451C}" type="slidenum">
              <a:rPr lang="ru-RU" altLang="en-US"/>
              <a:pPr/>
              <a:t>4</a:t>
            </a:fld>
            <a:endParaRPr lang="ru-RU" altLang="en-US"/>
          </a:p>
        </p:txBody>
      </p:sp>
      <p:sp>
        <p:nvSpPr>
          <p:cNvPr id="35843" name="Rectangle 2"/>
          <p:cNvSpPr>
            <a:spLocks noGrp="1" noRot="1" noChangeAspect="1" noChangeArrowheads="1" noTextEdit="1"/>
          </p:cNvSpPr>
          <p:nvPr>
            <p:ph type="sldImg"/>
          </p:nvPr>
        </p:nvSpPr>
        <p:spPr>
          <a:xfrm>
            <a:off x="90488" y="744538"/>
            <a:ext cx="6616700" cy="3722687"/>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Persons of concern to UNHCR: refugees, asylum-seekers, stateless persons, returnees, IDPs.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These norms are part of Public International Law, which is different from municipal law. The differences in the way norms are created and enforced in international law has bearing on they way we refer to and implement our relevant bodies of law.</a:t>
            </a:r>
          </a:p>
          <a:p>
            <a:pPr eaLnBrk="1" hangingPunct="1">
              <a:buFontTx/>
              <a:buChar char="-"/>
            </a:pP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State that the principles of sovereignty and equality of States are the basic principles of international law. These principles have three fundamental legal consequences:</a:t>
            </a:r>
          </a:p>
          <a:p>
            <a:pPr eaLnBrk="1" hangingPunct="1"/>
            <a:endParaRPr lang="en-US" altLang="en-US">
              <a:ea typeface="ＭＳ Ｐゴシック" panose="020B0600070205080204" pitchFamily="34" charset="-128"/>
            </a:endParaRPr>
          </a:p>
          <a:p>
            <a:pPr eaLnBrk="1" hangingPunct="1">
              <a:buFontTx/>
              <a:buChar char="•"/>
            </a:pPr>
            <a:r>
              <a:rPr lang="en-US" altLang="en-US">
                <a:ea typeface="ＭＳ Ｐゴシック" panose="020B0600070205080204" pitchFamily="34" charset="-128"/>
              </a:rPr>
              <a:t> An exclusive jurisdiction of States over their territory and permanent population;</a:t>
            </a:r>
          </a:p>
          <a:p>
            <a:pPr eaLnBrk="1" hangingPunct="1">
              <a:buFontTx/>
              <a:buChar char="•"/>
            </a:pPr>
            <a:r>
              <a:rPr lang="en-US" altLang="en-US">
                <a:ea typeface="ＭＳ Ｐゴシック" panose="020B0600070205080204" pitchFamily="34" charset="-128"/>
              </a:rPr>
              <a:t> A duty of other States not to intervene in the area of jurisdiction of other States;</a:t>
            </a:r>
          </a:p>
          <a:p>
            <a:pPr eaLnBrk="1" hangingPunct="1">
              <a:buFontTx/>
              <a:buChar char="•"/>
            </a:pPr>
            <a:r>
              <a:rPr lang="en-US" altLang="en-US">
                <a:ea typeface="ＭＳ Ｐゴシック" panose="020B0600070205080204" pitchFamily="34" charset="-128"/>
              </a:rPr>
              <a:t> States are obligated under international law only by their consent.</a:t>
            </a:r>
          </a:p>
          <a:p>
            <a:pPr eaLnBrk="1" hangingPunct="1">
              <a:buFontTx/>
              <a:buChar char="•"/>
            </a:pP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(European Law will be covered separately by Michele Cavinato on Thursday.)</a:t>
            </a:r>
          </a:p>
        </p:txBody>
      </p:sp>
    </p:spTree>
    <p:extLst>
      <p:ext uri="{BB962C8B-B14F-4D97-AF65-F5344CB8AC3E}">
        <p14:creationId xmlns:p14="http://schemas.microsoft.com/office/powerpoint/2010/main" val="256164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u="sng" dirty="0" err="1">
                <a:latin typeface="Arial" panose="020B0604020202020204" pitchFamily="34" charset="0"/>
                <a:cs typeface="Arial" panose="020B0604020202020204" pitchFamily="34" charset="0"/>
              </a:rPr>
              <a:t>Convenção</a:t>
            </a:r>
            <a:r>
              <a:rPr lang="en-GB" altLang="en-US" b="1" u="sng" dirty="0">
                <a:latin typeface="Arial" panose="020B0604020202020204" pitchFamily="34" charset="0"/>
                <a:cs typeface="Arial" panose="020B0604020202020204" pitchFamily="34" charset="0"/>
              </a:rPr>
              <a:t> de 1951  </a:t>
            </a:r>
            <a:r>
              <a:rPr lang="en-GB" altLang="en-US" dirty="0">
                <a:latin typeface="Arial" panose="020B0604020202020204" pitchFamily="34" charset="0"/>
                <a:cs typeface="Arial" panose="020B0604020202020204" pitchFamily="34" charset="0"/>
              </a:rPr>
              <a:t>e o </a:t>
            </a:r>
            <a:r>
              <a:rPr lang="en-GB" altLang="en-US" dirty="0" err="1">
                <a:latin typeface="Arial" panose="020B0604020202020204" pitchFamily="34" charset="0"/>
                <a:cs typeface="Arial" panose="020B0604020202020204" pitchFamily="34" charset="0"/>
              </a:rPr>
              <a:t>protocolo</a:t>
            </a:r>
            <a:r>
              <a:rPr lang="en-GB" altLang="en-US" dirty="0">
                <a:latin typeface="Arial" panose="020B0604020202020204" pitchFamily="34" charset="0"/>
                <a:cs typeface="Arial" panose="020B0604020202020204" pitchFamily="34" charset="0"/>
              </a:rPr>
              <a:t> de 1967 </a:t>
            </a:r>
            <a:r>
              <a:rPr lang="en-GB" altLang="en-US" dirty="0" err="1">
                <a:latin typeface="Arial" panose="020B0604020202020204" pitchFamily="34" charset="0"/>
                <a:cs typeface="Arial" panose="020B0604020202020204" pitchFamily="34" charset="0"/>
              </a:rPr>
              <a:t>relativo</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ao</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Estatuto</a:t>
            </a:r>
            <a:r>
              <a:rPr lang="en-GB" altLang="en-US" dirty="0">
                <a:latin typeface="Arial" panose="020B0604020202020204" pitchFamily="34" charset="0"/>
                <a:cs typeface="Arial" panose="020B0604020202020204" pitchFamily="34" charset="0"/>
              </a:rPr>
              <a:t> de </a:t>
            </a:r>
            <a:r>
              <a:rPr lang="en-GB" altLang="en-US" dirty="0" err="1">
                <a:latin typeface="Arial" panose="020B0604020202020204" pitchFamily="34" charset="0"/>
                <a:cs typeface="Arial" panose="020B0604020202020204" pitchFamily="34" charset="0"/>
              </a:rPr>
              <a:t>refugiados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maor</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adesão</a:t>
            </a:r>
            <a:r>
              <a:rPr lang="en-GB" altLang="en-US" dirty="0">
                <a:latin typeface="Arial" panose="020B0604020202020204" pitchFamily="34" charset="0"/>
                <a:cs typeface="Arial" panose="020B0604020202020204" pitchFamily="34" charset="0"/>
              </a:rPr>
              <a:t>, + de 140 </a:t>
            </a:r>
            <a:r>
              <a:rPr lang="en-GB" altLang="en-US" dirty="0" err="1">
                <a:latin typeface="Arial" panose="020B0604020202020204" pitchFamily="34" charset="0"/>
                <a:cs typeface="Arial" panose="020B0604020202020204" pitchFamily="34" charset="0"/>
              </a:rPr>
              <a:t>signatários</a:t>
            </a:r>
            <a:r>
              <a:rPr lang="en-GB" alt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altLang="en-US" sz="1200" dirty="0">
                <a:solidFill>
                  <a:srgbClr val="000000"/>
                </a:solidFill>
                <a:latin typeface="TimesNewRoman" charset="0"/>
                <a:ea typeface="ＭＳ Ｐゴシック" panose="020B0600070205080204" pitchFamily="34" charset="-128"/>
                <a:cs typeface="Times New Roman" panose="02020603050405020304" pitchFamily="18" charset="0"/>
              </a:rPr>
              <a:t>A Convenção de 1951 e seu Protocolo de  1967 não descreve a maneira como cada Estado deveria implementar seus compromissos frente a tais Instrumentos. Os Estados-Parte portanto, t</a:t>
            </a:r>
            <a:r>
              <a:rPr lang="en-US" altLang="en-US" sz="1200" dirty="0">
                <a:solidFill>
                  <a:srgbClr val="000000"/>
                </a:solidFill>
                <a:latin typeface="TimesNewRoman" charset="0"/>
                <a:ea typeface="ＭＳ Ｐゴシック" panose="020B0600070205080204" pitchFamily="34" charset="-128"/>
                <a:cs typeface="Times New Roman" panose="02020603050405020304" pitchFamily="18" charset="0"/>
              </a:rPr>
              <a:t>ê</a:t>
            </a:r>
            <a:r>
              <a:rPr lang="pt-BR" altLang="en-US" sz="1200" dirty="0">
                <a:solidFill>
                  <a:srgbClr val="000000"/>
                </a:solidFill>
                <a:latin typeface="TimesNewRoman" charset="0"/>
                <a:ea typeface="ＭＳ Ｐゴシック" panose="020B0600070205080204" pitchFamily="34" charset="-128"/>
                <a:cs typeface="Times New Roman" panose="02020603050405020304" pitchFamily="18" charset="0"/>
              </a:rPr>
              <a:t>m um grau de discricionariedade para determinar quais os procedimentos e instituições que vão usar para este fim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6E34948-12E5-4E47-ACBD-8DC12209FC37}" type="slidenum">
              <a:rPr lang="en-US" smtClean="0"/>
              <a:t>5</a:t>
            </a:fld>
            <a:endParaRPr lang="en-US"/>
          </a:p>
        </p:txBody>
      </p:sp>
    </p:spTree>
    <p:extLst>
      <p:ext uri="{BB962C8B-B14F-4D97-AF65-F5344CB8AC3E}">
        <p14:creationId xmlns:p14="http://schemas.microsoft.com/office/powerpoint/2010/main" val="392039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Entra</a:t>
            </a:r>
            <a:r>
              <a:rPr lang="en-GB" dirty="0"/>
              <a:t> as </a:t>
            </a:r>
            <a:r>
              <a:rPr lang="en-GB" dirty="0" err="1"/>
              <a:t>várias</a:t>
            </a:r>
            <a:r>
              <a:rPr lang="en-GB" dirty="0"/>
              <a:t> </a:t>
            </a:r>
            <a:r>
              <a:rPr lang="en-GB" dirty="0" err="1"/>
              <a:t>funçoes</a:t>
            </a:r>
            <a:r>
              <a:rPr lang="en-GB" dirty="0"/>
              <a:t> do </a:t>
            </a:r>
            <a:r>
              <a:rPr lang="en-GB" dirty="0" err="1"/>
              <a:t>estado</a:t>
            </a:r>
            <a:r>
              <a:rPr lang="en-GB" dirty="0"/>
              <a:t>, </a:t>
            </a:r>
            <a:r>
              <a:rPr lang="en-GB" dirty="0" err="1"/>
              <a:t>deve</a:t>
            </a:r>
            <a:r>
              <a:rPr lang="en-GB" dirty="0"/>
              <a:t> </a:t>
            </a:r>
            <a:r>
              <a:rPr lang="en-GB" dirty="0" err="1"/>
              <a:t>assegurar</a:t>
            </a:r>
            <a:r>
              <a:rPr lang="en-GB" dirty="0"/>
              <a:t> o </a:t>
            </a:r>
            <a:r>
              <a:rPr lang="en-GB" dirty="0" err="1"/>
              <a:t>respeito</a:t>
            </a:r>
            <a:r>
              <a:rPr lang="en-GB" dirty="0"/>
              <a:t> </a:t>
            </a:r>
            <a:r>
              <a:rPr lang="en-GB" dirty="0" err="1"/>
              <a:t>pelo</a:t>
            </a:r>
            <a:r>
              <a:rPr lang="en-GB" dirty="0"/>
              <a:t> </a:t>
            </a:r>
            <a:r>
              <a:rPr lang="en-GB" dirty="0" err="1"/>
              <a:t>princioio</a:t>
            </a:r>
            <a:r>
              <a:rPr lang="en-GB" dirty="0"/>
              <a:t> de non-</a:t>
            </a:r>
            <a:r>
              <a:rPr lang="en-GB" dirty="0" err="1"/>
              <a:t>refoulement</a:t>
            </a:r>
            <a:r>
              <a:rPr lang="en-GB" dirty="0"/>
              <a:t>. </a:t>
            </a:r>
            <a:r>
              <a:rPr lang="pt-BR" altLang="en-US" dirty="0">
                <a:solidFill>
                  <a:srgbClr val="000000"/>
                </a:solidFill>
                <a:ea typeface="ＭＳ Ｐゴシック" panose="020B0600070205080204" pitchFamily="34" charset="-128"/>
                <a:cs typeface="Times New Roman" panose="02020603050405020304" pitchFamily="18" charset="0"/>
              </a:rPr>
              <a:t>NB: O princ</a:t>
            </a:r>
            <a:r>
              <a:rPr lang="en-US" altLang="en-US" dirty="0">
                <a:solidFill>
                  <a:srgbClr val="000000"/>
                </a:solidFill>
                <a:ea typeface="ＭＳ Ｐゴシック" panose="020B0600070205080204" pitchFamily="34" charset="-128"/>
                <a:cs typeface="Times New Roman" panose="02020603050405020304" pitchFamily="18" charset="0"/>
              </a:rPr>
              <a:t>í</a:t>
            </a:r>
            <a:r>
              <a:rPr lang="pt-BR" altLang="en-US" dirty="0">
                <a:solidFill>
                  <a:srgbClr val="000000"/>
                </a:solidFill>
                <a:ea typeface="ＭＳ Ｐゴシック" panose="020B0600070205080204" pitchFamily="34" charset="-128"/>
                <a:cs typeface="Times New Roman" panose="02020603050405020304" pitchFamily="18" charset="0"/>
              </a:rPr>
              <a:t>pio do </a:t>
            </a:r>
            <a:r>
              <a:rPr lang="pt-BR" altLang="en-US" i="1" dirty="0">
                <a:solidFill>
                  <a:srgbClr val="000000"/>
                </a:solidFill>
                <a:ea typeface="ＭＳ Ｐゴシック" panose="020B0600070205080204" pitchFamily="34" charset="-128"/>
                <a:cs typeface="Times New Roman" panose="02020603050405020304" pitchFamily="18" charset="0"/>
              </a:rPr>
              <a:t>non-refoulement </a:t>
            </a:r>
            <a:r>
              <a:rPr lang="pt-BR" altLang="en-US" dirty="0">
                <a:solidFill>
                  <a:srgbClr val="000000"/>
                </a:solidFill>
                <a:ea typeface="ＭＳ Ｐゴシック" panose="020B0600070205080204" pitchFamily="34" charset="-128"/>
                <a:cs typeface="Times New Roman" panose="02020603050405020304" pitchFamily="18" charset="0"/>
              </a:rPr>
              <a:t>consiste em Direito Internacional Costumeiro. Logo, </a:t>
            </a:r>
            <a:r>
              <a:rPr lang="pt-BR" altLang="en-US" i="1" dirty="0">
                <a:solidFill>
                  <a:srgbClr val="000000"/>
                </a:solidFill>
                <a:ea typeface="ＭＳ Ｐゴシック" panose="020B0600070205080204" pitchFamily="34" charset="-128"/>
                <a:cs typeface="Times New Roman" panose="02020603050405020304" pitchFamily="18" charset="0"/>
              </a:rPr>
              <a:t>todos os países estão a ele legalmente vinculados</a:t>
            </a:r>
            <a:r>
              <a:rPr lang="pt-BR" altLang="en-US" dirty="0">
                <a:solidFill>
                  <a:srgbClr val="000000"/>
                </a:solidFill>
                <a:ea typeface="ＭＳ Ｐゴシック" panose="020B0600070205080204" pitchFamily="34" charset="-128"/>
                <a:cs typeface="Times New Roman" panose="02020603050405020304" pitchFamily="18" charset="0"/>
              </a:rPr>
              <a:t>. Isto </a:t>
            </a:r>
            <a:r>
              <a:rPr lang="en-US" altLang="en-US" dirty="0">
                <a:solidFill>
                  <a:srgbClr val="000000"/>
                </a:solidFill>
                <a:ea typeface="ＭＳ Ｐゴシック" panose="020B0600070205080204" pitchFamily="34" charset="-128"/>
                <a:cs typeface="Times New Roman" panose="02020603050405020304" pitchFamily="18" charset="0"/>
              </a:rPr>
              <a:t>é</a:t>
            </a:r>
            <a:r>
              <a:rPr lang="pt-BR" altLang="en-US" dirty="0">
                <a:solidFill>
                  <a:srgbClr val="000000"/>
                </a:solidFill>
                <a:ea typeface="ＭＳ Ｐゴシック" panose="020B0600070205080204" pitchFamily="34" charset="-128"/>
                <a:cs typeface="Times New Roman" panose="02020603050405020304" pitchFamily="18" charset="0"/>
              </a:rPr>
              <a:t> particularmente importante para Estados que não são parte da Convenção de 1951 e/ou do Protocolo de 1967</a:t>
            </a:r>
            <a:endParaRPr lang="pt-BR"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F6E34948-12E5-4E47-ACBD-8DC12209FC37}" type="slidenum">
              <a:rPr lang="en-US" smtClean="0"/>
              <a:t>12</a:t>
            </a:fld>
            <a:endParaRPr lang="en-US"/>
          </a:p>
        </p:txBody>
      </p:sp>
    </p:spTree>
    <p:extLst>
      <p:ext uri="{BB962C8B-B14F-4D97-AF65-F5344CB8AC3E}">
        <p14:creationId xmlns:p14="http://schemas.microsoft.com/office/powerpoint/2010/main" val="616132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dirty="0"/>
              <a:t>Drag picture to placeholder </a:t>
            </a:r>
            <a:br>
              <a:rPr lang="en-US" dirty="0"/>
            </a:br>
            <a:r>
              <a:rPr lang="en-US" dirty="0"/>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033" y="204348"/>
            <a:ext cx="5206929" cy="968351"/>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209034" y="1299600"/>
            <a:ext cx="4155853"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7157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6389" y="1299600"/>
            <a:ext cx="3180413" cy="30721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9034" y="205979"/>
            <a:ext cx="6523436" cy="41730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417854" y="-13342"/>
            <a:ext cx="9971232" cy="5170795"/>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464344" y="529084"/>
            <a:ext cx="8215313" cy="770186"/>
          </a:xfrm>
          <a:prstGeom prst="rect">
            <a:avLst/>
          </a:prstGeom>
        </p:spPr>
        <p:txBody>
          <a:bodyPr/>
          <a:lstStyle>
            <a:lvl1pPr>
              <a:defRPr sz="3269" spc="523"/>
            </a:lvl1pPr>
          </a:lstStyle>
          <a:p>
            <a:r>
              <a:t>Текст заголовка</a:t>
            </a:r>
          </a:p>
        </p:txBody>
      </p:sp>
      <p:sp>
        <p:nvSpPr>
          <p:cNvPr id="22" name="Уровень текста 1…"/>
          <p:cNvSpPr txBox="1">
            <a:spLocks noGrp="1"/>
          </p:cNvSpPr>
          <p:nvPr>
            <p:ph type="body" sz="quarter" idx="1"/>
          </p:nvPr>
        </p:nvSpPr>
        <p:spPr>
          <a:xfrm>
            <a:off x="464344" y="267890"/>
            <a:ext cx="8215313" cy="267891"/>
          </a:xfrm>
          <a:prstGeom prst="rect">
            <a:avLst/>
          </a:prstGeom>
        </p:spPr>
        <p:txBody>
          <a:bodyPr/>
          <a:lstStyle>
            <a:lvl1pPr marL="0" indent="0">
              <a:spcBef>
                <a:spcPts val="0"/>
              </a:spcBef>
              <a:buSzTx/>
              <a:buNone/>
              <a:defRPr sz="1266" cap="all" spc="202"/>
            </a:lvl1pPr>
            <a:lvl2pPr marL="0" indent="0">
              <a:spcBef>
                <a:spcPts val="0"/>
              </a:spcBef>
              <a:buSzTx/>
              <a:buNone/>
              <a:defRPr sz="1266" cap="all" spc="202"/>
            </a:lvl2pPr>
            <a:lvl3pPr marL="0" indent="0">
              <a:spcBef>
                <a:spcPts val="0"/>
              </a:spcBef>
              <a:buSzTx/>
              <a:buNone/>
              <a:defRPr sz="1266" cap="all" spc="202"/>
            </a:lvl3pPr>
            <a:lvl4pPr marL="0" indent="0">
              <a:spcBef>
                <a:spcPts val="0"/>
              </a:spcBef>
              <a:buSzTx/>
              <a:buNone/>
              <a:defRPr sz="1266" cap="all" spc="202"/>
            </a:lvl4pPr>
            <a:lvl5pPr marL="0" indent="0">
              <a:spcBef>
                <a:spcPts val="0"/>
              </a:spcBef>
              <a:buSzTx/>
              <a:buNone/>
              <a:defRPr sz="1266" cap="all" spc="20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96722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264618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7299"/>
            <a:ext cx="9143999" cy="4503738"/>
          </a:xfrm>
          <a:solidFill>
            <a:schemeClr val="tx1"/>
          </a:solidFill>
        </p:spPr>
        <p:txBody>
          <a:bodyPr anchor="ctr">
            <a:normAutofit/>
          </a:bodyPr>
          <a:lstStyle>
            <a:lvl1pPr marL="0" indent="0" algn="r">
              <a:buFontTx/>
              <a:buNone/>
              <a:defRPr sz="2000" baseline="0">
                <a:solidFill>
                  <a:schemeClr val="bg1"/>
                </a:solidFill>
              </a:defRPr>
            </a:lvl1pPr>
          </a:lstStyle>
          <a:p>
            <a:pPr lvl="0"/>
            <a:r>
              <a:rPr lang="en-US" noProof="0">
                <a:sym typeface="Arial"/>
              </a:rPr>
              <a:t>Click icon to add picture</a:t>
            </a:r>
            <a:endParaRPr lang="en-US" noProof="0" dirty="0">
              <a:sym typeface="Arial"/>
            </a:endParaRPr>
          </a:p>
        </p:txBody>
      </p:sp>
      <p:sp>
        <p:nvSpPr>
          <p:cNvPr id="2" name="Title 1"/>
          <p:cNvSpPr>
            <a:spLocks noGrp="1"/>
          </p:cNvSpPr>
          <p:nvPr>
            <p:ph type="title"/>
          </p:nvPr>
        </p:nvSpPr>
        <p:spPr>
          <a:xfrm>
            <a:off x="209033" y="204348"/>
            <a:ext cx="4112059" cy="968351"/>
          </a:xfrm>
        </p:spPr>
        <p:txBody>
          <a:bodyPr/>
          <a:lstStyle>
            <a:lvl1pPr>
              <a:defRPr>
                <a:solidFill>
                  <a:schemeClr val="accent3"/>
                </a:solidFill>
              </a:defRPr>
            </a:lvl1pPr>
          </a:lstStyle>
          <a:p>
            <a:r>
              <a:rPr lang="en-US"/>
              <a:t>Click to edit Master title style</a:t>
            </a:r>
            <a:endParaRPr lang="en-US" dirty="0"/>
          </a:p>
        </p:txBody>
      </p:sp>
      <p:sp>
        <p:nvSpPr>
          <p:cNvPr id="4" name="Content Placeholder 3"/>
          <p:cNvSpPr>
            <a:spLocks noGrp="1"/>
          </p:cNvSpPr>
          <p:nvPr>
            <p:ph sz="half" idx="2"/>
          </p:nvPr>
        </p:nvSpPr>
        <p:spPr>
          <a:xfrm>
            <a:off x="209034" y="1299600"/>
            <a:ext cx="4112058" cy="3028808"/>
          </a:xfrm>
        </p:spPr>
        <p:txBody>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6">
            <a:extLst>
              <a:ext uri="{FF2B5EF4-FFF2-40B4-BE49-F238E27FC236}">
                <a16:creationId xmlns:a16="http://schemas.microsoft.com/office/drawing/2014/main" id="{23AECAB8-7C9B-4905-8332-7B24BFEA758D}"/>
              </a:ext>
            </a:extLst>
          </p:cNvPr>
          <p:cNvSpPr>
            <a:spLocks noGrp="1"/>
          </p:cNvSpPr>
          <p:nvPr>
            <p:ph type="dt" sz="half" idx="14"/>
          </p:nvPr>
        </p:nvSpPr>
        <p:spPr>
          <a:xfrm>
            <a:off x="0" y="0"/>
            <a:ext cx="0" cy="0"/>
          </a:xfrm>
        </p:spPr>
        <p:txBody>
          <a:bodyPr/>
          <a:lstStyle>
            <a:lvl1pPr eaLnBrk="1" fontAlgn="auto" hangingPunct="1">
              <a:spcBef>
                <a:spcPts val="0"/>
              </a:spcBef>
              <a:spcAft>
                <a:spcPts val="0"/>
              </a:spcAft>
              <a:defRPr>
                <a:latin typeface="+mn-lt"/>
              </a:defRPr>
            </a:lvl1pPr>
          </a:lstStyle>
          <a:p>
            <a:pPr>
              <a:defRPr/>
            </a:pPr>
            <a:fld id="{AD2077F8-7B34-4AB6-9A59-BB33F8FFFD88}" type="datetimeFigureOut">
              <a:rPr lang="en-US"/>
              <a:pPr>
                <a:defRPr/>
              </a:pPr>
              <a:t>11/2/2021</a:t>
            </a:fld>
            <a:endParaRPr lang="en-US"/>
          </a:p>
        </p:txBody>
      </p:sp>
      <p:sp>
        <p:nvSpPr>
          <p:cNvPr id="6" name="Footer Placeholder 7">
            <a:extLst>
              <a:ext uri="{FF2B5EF4-FFF2-40B4-BE49-F238E27FC236}">
                <a16:creationId xmlns:a16="http://schemas.microsoft.com/office/drawing/2014/main" id="{8700FC84-CA92-4E75-89DF-566C61CC2697}"/>
              </a:ext>
            </a:extLst>
          </p:cNvPr>
          <p:cNvSpPr>
            <a:spLocks noGrp="1"/>
          </p:cNvSpPr>
          <p:nvPr>
            <p:ph type="ftr" sz="quarter" idx="15"/>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8">
            <a:extLst>
              <a:ext uri="{FF2B5EF4-FFF2-40B4-BE49-F238E27FC236}">
                <a16:creationId xmlns:a16="http://schemas.microsoft.com/office/drawing/2014/main" id="{53A3BF63-F4E5-4EDD-A018-6A63754DA495}"/>
              </a:ext>
            </a:extLst>
          </p:cNvPr>
          <p:cNvSpPr>
            <a:spLocks noGrp="1"/>
          </p:cNvSpPr>
          <p:nvPr>
            <p:ph type="sldNum" sz="quarter" idx="16"/>
          </p:nvPr>
        </p:nvSpPr>
        <p:spPr/>
        <p:txBody>
          <a:bodyPr/>
          <a:lstStyle>
            <a:lvl1pPr>
              <a:defRPr/>
            </a:lvl1pPr>
          </a:lstStyle>
          <a:p>
            <a:pPr>
              <a:defRPr/>
            </a:pPr>
            <a:fld id="{75BBAA7B-4D76-4EF2-AC1E-096AB29D5B1D}" type="slidenum">
              <a:rPr lang="en-US"/>
              <a:pPr>
                <a:defRPr/>
              </a:pPr>
              <a:t>‹#›</a:t>
            </a:fld>
            <a:endParaRPr lang="en-US"/>
          </a:p>
        </p:txBody>
      </p:sp>
    </p:spTree>
    <p:extLst>
      <p:ext uri="{BB962C8B-B14F-4D97-AF65-F5344CB8AC3E}">
        <p14:creationId xmlns:p14="http://schemas.microsoft.com/office/powerpoint/2010/main" val="42773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675642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88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dirty="0"/>
              <a:t>Drag background image here</a:t>
            </a:r>
          </a:p>
        </p:txBody>
      </p:sp>
      <p:sp>
        <p:nvSpPr>
          <p:cNvPr id="2" name="Title 1"/>
          <p:cNvSpPr>
            <a:spLocks noGrp="1"/>
          </p:cNvSpPr>
          <p:nvPr>
            <p:ph type="ctrTitle"/>
          </p:nvPr>
        </p:nvSpPr>
        <p:spPr>
          <a:xfrm>
            <a:off x="182479" y="488987"/>
            <a:ext cx="8810063" cy="2058093"/>
          </a:xfrm>
        </p:spPr>
        <p:txBody>
          <a:bodyPr tIns="0" bIns="0" anchor="b" anchorCtr="0">
            <a:noAutofit/>
          </a:bodyPr>
          <a:lstStyle>
            <a:lvl1pPr algn="ctr">
              <a:defRPr sz="4400" b="1">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9429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09034" y="924940"/>
            <a:ext cx="8695919" cy="1125140"/>
          </a:xfrm>
        </p:spPr>
        <p:txBody>
          <a:bodyPr lIns="0" tIns="0" rIns="0" bIns="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034" y="1299600"/>
            <a:ext cx="428676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99600"/>
            <a:ext cx="431514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dirty="0"/>
              <a:t>Click icon to add Image</a:t>
            </a:r>
          </a:p>
        </p:txBody>
      </p:sp>
      <p:sp>
        <p:nvSpPr>
          <p:cNvPr id="2" name="Title 1"/>
          <p:cNvSpPr>
            <a:spLocks noGrp="1"/>
          </p:cNvSpPr>
          <p:nvPr>
            <p:ph type="title"/>
          </p:nvPr>
        </p:nvSpPr>
        <p:spPr>
          <a:xfrm>
            <a:off x="209034" y="204348"/>
            <a:ext cx="4221550" cy="968351"/>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209034" y="1299600"/>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dirty="0"/>
              <a:t>Drag picture to placeholder </a:t>
            </a:r>
            <a:br>
              <a:rPr lang="en-US" dirty="0"/>
            </a:br>
            <a:r>
              <a:rPr lang="en-US" dirty="0"/>
              <a:t>or click icon to add</a:t>
            </a:r>
          </a:p>
        </p:txBody>
      </p:sp>
      <p:sp>
        <p:nvSpPr>
          <p:cNvPr id="2" name="Title 1"/>
          <p:cNvSpPr>
            <a:spLocks noGrp="1"/>
          </p:cNvSpPr>
          <p:nvPr>
            <p:ph type="title"/>
          </p:nvPr>
        </p:nvSpPr>
        <p:spPr>
          <a:xfrm>
            <a:off x="209033" y="204348"/>
            <a:ext cx="5206929" cy="968351"/>
          </a:xfrm>
        </p:spPr>
        <p:txBody>
          <a:bodyPr/>
          <a:lstStyle>
            <a:lvl1pPr>
              <a:defRPr>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209034" y="1299600"/>
            <a:ext cx="4112058"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6538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68C2560D-EC28-3B41-86E8-18F1CE0113B4}" type="datetimeFigureOut">
              <a:rPr lang="en-US" smtClean="0"/>
              <a:pPr/>
              <a:t>11/2/2021</a:t>
            </a:fld>
            <a:endParaRPr lang="en-US" dirty="0"/>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57" r:id="rId3"/>
    <p:sldLayoutId id="2147493471" r:id="rId4"/>
    <p:sldLayoutId id="2147493467" r:id="rId5"/>
    <p:sldLayoutId id="2147493458" r:id="rId6"/>
    <p:sldLayoutId id="2147493459" r:id="rId7"/>
    <p:sldLayoutId id="2147493460" r:id="rId8"/>
    <p:sldLayoutId id="2147493468" r:id="rId9"/>
    <p:sldLayoutId id="2147493469" r:id="rId10"/>
    <p:sldLayoutId id="2147493461" r:id="rId11"/>
    <p:sldLayoutId id="2147493462" r:id="rId12"/>
    <p:sldLayoutId id="2147493463" r:id="rId13"/>
    <p:sldLayoutId id="2147493464" r:id="rId14"/>
    <p:sldLayoutId id="2147493465" r:id="rId15"/>
    <p:sldLayoutId id="2147493466" r:id="rId16"/>
    <p:sldLayoutId id="2147493472" r:id="rId17"/>
    <p:sldLayoutId id="2147493473" r:id="rId18"/>
    <p:sldLayoutId id="2147493474" r:id="rId19"/>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9.jpe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RUSMO@unhcr.org" TargetMode="External"/><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rotracted-situations-rf277313-1200x800.png" descr="protracted-situations-rf277313-1200x800.png"/>
          <p:cNvPicPr>
            <a:picLocks noChangeAspect="1"/>
          </p:cNvPicPr>
          <p:nvPr/>
        </p:nvPicPr>
        <p:blipFill>
          <a:blip r:embed="rId2"/>
          <a:stretch>
            <a:fillRect/>
          </a:stretch>
        </p:blipFill>
        <p:spPr>
          <a:xfrm>
            <a:off x="40913" y="1"/>
            <a:ext cx="9144000" cy="5143500"/>
          </a:xfrm>
          <a:prstGeom prst="rect">
            <a:avLst/>
          </a:prstGeom>
          <a:ln w="12700">
            <a:miter lim="400000"/>
          </a:ln>
        </p:spPr>
      </p:pic>
      <p:pic>
        <p:nvPicPr>
          <p:cNvPr id="140" name="image2.tif" descr="image2.tif"/>
          <p:cNvPicPr>
            <a:picLocks noGrp="1" noChangeAspect="1"/>
          </p:cNvPicPr>
          <p:nvPr>
            <p:ph type="pic" idx="13"/>
          </p:nvPr>
        </p:nvPicPr>
        <p:blipFill>
          <a:blip r:embed="rId3"/>
          <a:srcRect t="12500" b="12500"/>
          <a:stretch>
            <a:fillRect/>
          </a:stretch>
        </p:blipFill>
        <p:spPr>
          <a:xfrm>
            <a:off x="6968553" y="996772"/>
            <a:ext cx="1417772" cy="1166586"/>
          </a:xfrm>
          <a:prstGeom prst="rect">
            <a:avLst/>
          </a:prstGeom>
        </p:spPr>
      </p:pic>
      <p:sp>
        <p:nvSpPr>
          <p:cNvPr id="141" name="Агентство ООн по делам беженцев (УВКБ ООН)"/>
          <p:cNvSpPr txBox="1">
            <a:spLocks noGrp="1"/>
          </p:cNvSpPr>
          <p:nvPr>
            <p:ph type="title"/>
          </p:nvPr>
        </p:nvSpPr>
        <p:spPr>
          <a:xfrm>
            <a:off x="151391" y="-22301"/>
            <a:ext cx="8951696" cy="1251594"/>
          </a:xfrm>
          <a:prstGeom prst="rect">
            <a:avLst/>
          </a:prstGeom>
        </p:spPr>
        <p:txBody>
          <a:bodyPr>
            <a:normAutofit/>
          </a:bodyPr>
          <a:lstStyle>
            <a:lvl1pPr defTabSz="397256">
              <a:defRPr sz="4216" spc="674"/>
            </a:lvl1pPr>
          </a:lstStyle>
          <a:p>
            <a:pPr algn="ctr"/>
            <a:r>
              <a:rPr lang="ru-RU" sz="2400" dirty="0">
                <a:solidFill>
                  <a:schemeClr val="bg1"/>
                </a:solidFill>
                <a:latin typeface="Tahoma" panose="020B0604030504040204" pitchFamily="34" charset="0"/>
                <a:ea typeface="Tahoma" panose="020B0604030504040204" pitchFamily="34" charset="0"/>
                <a:cs typeface="Tahoma" panose="020B0604030504040204" pitchFamily="34" charset="0"/>
              </a:rPr>
              <a:t>Мандат УВКБ ООН и положение беженцев в мире</a:t>
            </a:r>
            <a:endParaRPr lang="ru-RU" sz="2109" dirty="0">
              <a:solidFill>
                <a:schemeClr val="bg1"/>
              </a:solidFill>
            </a:endParaRPr>
          </a:p>
        </p:txBody>
      </p:sp>
      <p:sp>
        <p:nvSpPr>
          <p:cNvPr id="142" name="Агентство ООн по делам беженцев (УВКБ ООН)"/>
          <p:cNvSpPr txBox="1"/>
          <p:nvPr/>
        </p:nvSpPr>
        <p:spPr>
          <a:xfrm>
            <a:off x="326572" y="3955143"/>
            <a:ext cx="5036458" cy="1101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ormAutofit/>
          </a:bodyPr>
          <a:lstStyle/>
          <a:p>
            <a:pPr>
              <a:defRPr sz="2400" cap="all" spc="384">
                <a:solidFill>
                  <a:srgbClr val="FFFFFF"/>
                </a:solidFill>
              </a:defRPr>
            </a:pPr>
            <a:r>
              <a:rPr lang="ru-RU" sz="1055" b="1" dirty="0">
                <a:latin typeface="Proxima Nova Bold"/>
              </a:rPr>
              <a:t>Веллингтон Перейра Карнейро</a:t>
            </a:r>
            <a:br>
              <a:rPr lang="ru-RU" sz="1055" dirty="0">
                <a:latin typeface="Proxima Nova Bold"/>
              </a:rPr>
            </a:br>
            <a:br>
              <a:rPr lang="ru-RU" sz="1055" dirty="0">
                <a:latin typeface="Proxima Nova Bold"/>
              </a:rPr>
            </a:br>
            <a:r>
              <a:rPr lang="ru-RU" sz="1055" dirty="0">
                <a:latin typeface="Proxima Nova Bold"/>
              </a:rPr>
              <a:t>Старший советник по правовым вопросам УВКБ ООН в РФ</a:t>
            </a:r>
            <a:endParaRPr sz="1055"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FA04-8D66-4A96-99A8-3511E02BEC2A}"/>
              </a:ext>
            </a:extLst>
          </p:cNvPr>
          <p:cNvSpPr>
            <a:spLocks noGrp="1"/>
          </p:cNvSpPr>
          <p:nvPr>
            <p:ph type="title"/>
          </p:nvPr>
        </p:nvSpPr>
        <p:spPr>
          <a:xfrm>
            <a:off x="391886" y="204349"/>
            <a:ext cx="8571460" cy="552356"/>
          </a:xfrm>
        </p:spPr>
        <p:txBody>
          <a:bodyPr anchor="b">
            <a:normAutofit/>
          </a:bodyPr>
          <a:lstStyle/>
          <a:p>
            <a:pPr algn="ctr"/>
            <a:r>
              <a:rPr lang="ru-RU" dirty="0"/>
              <a:t>Принцип не высылки</a:t>
            </a:r>
            <a:endParaRPr lang="en-US" dirty="0"/>
          </a:p>
        </p:txBody>
      </p:sp>
      <p:sp>
        <p:nvSpPr>
          <p:cNvPr id="4" name="Subtitle 3">
            <a:extLst>
              <a:ext uri="{FF2B5EF4-FFF2-40B4-BE49-F238E27FC236}">
                <a16:creationId xmlns:a16="http://schemas.microsoft.com/office/drawing/2014/main" id="{2D1BC671-2954-443E-BFFC-5E9CAF9D4D95}"/>
              </a:ext>
            </a:extLst>
          </p:cNvPr>
          <p:cNvSpPr>
            <a:spLocks noGrp="1"/>
          </p:cNvSpPr>
          <p:nvPr>
            <p:ph sz="half" idx="1"/>
          </p:nvPr>
        </p:nvSpPr>
        <p:spPr>
          <a:xfrm>
            <a:off x="47168" y="1299600"/>
            <a:ext cx="4286766" cy="3087195"/>
          </a:xfrm>
        </p:spPr>
        <p:txBody>
          <a:bodyPr>
            <a:normAutofit/>
          </a:bodyPr>
          <a:lstStyle/>
          <a:p>
            <a:pPr>
              <a:lnSpc>
                <a:spcPct val="90000"/>
              </a:lnSpc>
            </a:pPr>
            <a:r>
              <a:rPr lang="ru-RU" sz="1800" b="1" dirty="0"/>
              <a:t>Статья 33 — Запрещение высылки беженцев или их принудительного возвращения </a:t>
            </a:r>
          </a:p>
          <a:p>
            <a:pPr marL="0" indent="0">
              <a:lnSpc>
                <a:spcPct val="90000"/>
              </a:lnSpc>
              <a:buNone/>
            </a:pPr>
            <a:r>
              <a:rPr lang="ru-RU" sz="1800" dirty="0"/>
              <a:t>Договаривающиеся государства не будут никоим образом высылать или возвращать беженцев на границу страны, где их жизни или свободе угрожает опасность вследствие их расы, религии, гражданства, принадлежности к определенной социальной группе или политических убеждений.</a:t>
            </a:r>
            <a:endParaRPr lang="en-US" sz="1800" dirty="0"/>
          </a:p>
        </p:txBody>
      </p:sp>
      <p:pic>
        <p:nvPicPr>
          <p:cNvPr id="6" name="Picture 5" descr="A picture containing person, child, holding, boy&#10;&#10;Description automatically generated">
            <a:extLst>
              <a:ext uri="{FF2B5EF4-FFF2-40B4-BE49-F238E27FC236}">
                <a16:creationId xmlns:a16="http://schemas.microsoft.com/office/drawing/2014/main" id="{63E97B55-0D58-433D-B8D2-6CD73C468E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0" r="5353" b="4"/>
          <a:stretch/>
        </p:blipFill>
        <p:spPr>
          <a:xfrm>
            <a:off x="4326606" y="1069522"/>
            <a:ext cx="4636740" cy="3317274"/>
          </a:xfrm>
          <a:prstGeom prst="rect">
            <a:avLst/>
          </a:prstGeom>
          <a:noFill/>
        </p:spPr>
      </p:pic>
    </p:spTree>
    <p:extLst>
      <p:ext uri="{BB962C8B-B14F-4D97-AF65-F5344CB8AC3E}">
        <p14:creationId xmlns:p14="http://schemas.microsoft.com/office/powerpoint/2010/main" val="38460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FA04-8D66-4A96-99A8-3511E02BEC2A}"/>
              </a:ext>
            </a:extLst>
          </p:cNvPr>
          <p:cNvSpPr>
            <a:spLocks noGrp="1"/>
          </p:cNvSpPr>
          <p:nvPr>
            <p:ph type="ctrTitle"/>
          </p:nvPr>
        </p:nvSpPr>
        <p:spPr>
          <a:xfrm>
            <a:off x="1485900" y="122123"/>
            <a:ext cx="6219265" cy="466616"/>
          </a:xfrm>
        </p:spPr>
        <p:txBody>
          <a:bodyPr/>
          <a:lstStyle/>
          <a:p>
            <a:r>
              <a:rPr lang="ru-RU" sz="4000" dirty="0">
                <a:solidFill>
                  <a:srgbClr val="00B0F0"/>
                </a:solidFill>
              </a:rPr>
              <a:t>Принцип не высылки</a:t>
            </a:r>
            <a:endParaRPr lang="en-US" sz="4000" dirty="0"/>
          </a:p>
        </p:txBody>
      </p:sp>
      <p:sp>
        <p:nvSpPr>
          <p:cNvPr id="4" name="Subtitle 3">
            <a:extLst>
              <a:ext uri="{FF2B5EF4-FFF2-40B4-BE49-F238E27FC236}">
                <a16:creationId xmlns:a16="http://schemas.microsoft.com/office/drawing/2014/main" id="{2D1BC671-2954-443E-BFFC-5E9CAF9D4D95}"/>
              </a:ext>
            </a:extLst>
          </p:cNvPr>
          <p:cNvSpPr>
            <a:spLocks noGrp="1"/>
          </p:cNvSpPr>
          <p:nvPr>
            <p:ph type="subTitle" idx="1"/>
          </p:nvPr>
        </p:nvSpPr>
        <p:spPr>
          <a:xfrm>
            <a:off x="141194" y="510989"/>
            <a:ext cx="8935571" cy="1834348"/>
          </a:xfrm>
          <a:prstGeom prst="rect">
            <a:avLst/>
          </a:prstGeom>
        </p:spPr>
        <p:txBody>
          <a:bodyPr wrap="square">
            <a:spAutoFit/>
          </a:bodyPr>
          <a:lstStyle/>
          <a:p>
            <a:pPr algn="just"/>
            <a:endParaRPr lang="ru-RU" sz="1400" dirty="0">
              <a:solidFill>
                <a:srgbClr val="FF0000"/>
              </a:solidFill>
            </a:endParaRPr>
          </a:p>
          <a:p>
            <a:pPr algn="just"/>
            <a:r>
              <a:rPr lang="ru-RU" sz="1400" dirty="0">
                <a:solidFill>
                  <a:srgbClr val="FF0000"/>
                </a:solidFill>
              </a:rPr>
              <a:t>КОНВЕНЦИЯ ПРОТИВ ПЫТОК И ДРУГИХ ЖЕСТОКИХ, БЕСЧЕЛОВЕЧНЫХ ИЛИ УНИЖАЮЩИХ ДОСТОИНСТВО ВИДОВ ОБРАЩЕНИЯ И НАКАЗАНИЯ 1984</a:t>
            </a:r>
          </a:p>
          <a:p>
            <a:pPr algn="just"/>
            <a:r>
              <a:rPr lang="ru-RU" sz="1800" dirty="0"/>
              <a:t>Статья 3 1. Ни одно Государство-участник не должно высылать, возвращать («</a:t>
            </a:r>
            <a:r>
              <a:rPr lang="ru-RU" sz="1800" dirty="0" err="1"/>
              <a:t>refouler</a:t>
            </a:r>
            <a:r>
              <a:rPr lang="ru-RU" sz="1800" dirty="0"/>
              <a:t>») или выдавать какое-либо лицо другому государству, если существуют серьёзные основания полагать, что ему может угрожать там применение пыток.</a:t>
            </a:r>
          </a:p>
          <a:p>
            <a:pPr algn="just"/>
            <a:endParaRPr lang="en-US" sz="1400" dirty="0"/>
          </a:p>
        </p:txBody>
      </p:sp>
      <p:sp>
        <p:nvSpPr>
          <p:cNvPr id="3" name="Rectangle 2">
            <a:extLst>
              <a:ext uri="{FF2B5EF4-FFF2-40B4-BE49-F238E27FC236}">
                <a16:creationId xmlns:a16="http://schemas.microsoft.com/office/drawing/2014/main" id="{6333C003-0D79-417C-AB98-C413560BA956}"/>
              </a:ext>
            </a:extLst>
          </p:cNvPr>
          <p:cNvSpPr/>
          <p:nvPr/>
        </p:nvSpPr>
        <p:spPr>
          <a:xfrm>
            <a:off x="235324" y="2386852"/>
            <a:ext cx="8559052" cy="2031325"/>
          </a:xfrm>
          <a:prstGeom prst="rect">
            <a:avLst/>
          </a:prstGeom>
        </p:spPr>
        <p:txBody>
          <a:bodyPr wrap="square">
            <a:spAutoFit/>
          </a:bodyPr>
          <a:lstStyle/>
          <a:p>
            <a:r>
              <a:rPr lang="ru-RU" i="1" dirty="0">
                <a:solidFill>
                  <a:srgbClr val="FF0000"/>
                </a:solidFill>
              </a:rPr>
              <a:t>Американская Конвенция о Правах Человека ("Пакт Сан-Хосе", Коста Рика)</a:t>
            </a:r>
            <a:r>
              <a:rPr lang="ru-RU" dirty="0">
                <a:solidFill>
                  <a:srgbClr val="FF0000"/>
                </a:solidFill>
              </a:rPr>
              <a:t>, 22 ноября 1969</a:t>
            </a:r>
          </a:p>
          <a:p>
            <a:r>
              <a:rPr lang="ru-RU" dirty="0"/>
              <a:t>8. Ни в коем случае иностранец не может быть депортирован или возвращён в страну, независимо от того, является ли эта страна страной его происхождения, если в этой стране его право на жизнь или личную свободу находится под угрозой нарушения по причине его расы, национальности, религии, социального положения или политических убеждений.</a:t>
            </a:r>
            <a:endParaRPr lang="en-US" dirty="0"/>
          </a:p>
        </p:txBody>
      </p:sp>
    </p:spTree>
    <p:extLst>
      <p:ext uri="{BB962C8B-B14F-4D97-AF65-F5344CB8AC3E}">
        <p14:creationId xmlns:p14="http://schemas.microsoft.com/office/powerpoint/2010/main" val="234666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D4B1-530E-4733-A4DE-42FE780EFBA7}"/>
              </a:ext>
            </a:extLst>
          </p:cNvPr>
          <p:cNvSpPr>
            <a:spLocks noGrp="1"/>
          </p:cNvSpPr>
          <p:nvPr>
            <p:ph type="ctrTitle"/>
          </p:nvPr>
        </p:nvSpPr>
        <p:spPr>
          <a:xfrm>
            <a:off x="312233" y="270040"/>
            <a:ext cx="8680309" cy="694366"/>
          </a:xfrm>
        </p:spPr>
        <p:txBody>
          <a:bodyPr/>
          <a:lstStyle/>
          <a:p>
            <a:r>
              <a:rPr lang="ru-RU" sz="2400" dirty="0"/>
              <a:t>КОНВЕНЦИЯ 1969 ГОДА ПО КОНКРЕТНЫМ АСПЕКТАМ ПРОБЛЕМ БЕЖЕНЦЕВ В АФРИКЕ</a:t>
            </a:r>
            <a:endParaRPr lang="pt-BR" sz="2400" dirty="0"/>
          </a:p>
        </p:txBody>
      </p:sp>
      <p:sp>
        <p:nvSpPr>
          <p:cNvPr id="3" name="Subtitle 2">
            <a:extLst>
              <a:ext uri="{FF2B5EF4-FFF2-40B4-BE49-F238E27FC236}">
                <a16:creationId xmlns:a16="http://schemas.microsoft.com/office/drawing/2014/main" id="{87327BBE-8011-47CD-9C6E-E67D5AC76104}"/>
              </a:ext>
            </a:extLst>
          </p:cNvPr>
          <p:cNvSpPr>
            <a:spLocks noGrp="1"/>
          </p:cNvSpPr>
          <p:nvPr>
            <p:ph type="subTitle" idx="1"/>
          </p:nvPr>
        </p:nvSpPr>
        <p:spPr>
          <a:xfrm>
            <a:off x="208156" y="1428749"/>
            <a:ext cx="8784386" cy="3061475"/>
          </a:xfrm>
        </p:spPr>
        <p:txBody>
          <a:bodyPr>
            <a:normAutofit lnSpcReduction="10000"/>
          </a:bodyPr>
          <a:lstStyle/>
          <a:p>
            <a:r>
              <a:rPr lang="ru-RU" dirty="0"/>
              <a:t>2. Термин "беженец" применяется также к любому лицу, которое вследствие внешней агрессии, оккупации, иностранного господства или событий, серьёзно нарушающих общественный порядок с какой-то части страны или во всей стране его происхождения или гражданской принадлежности, вынуждено покинуть место своего обычного проживания и искать убежище в другом месте за пределами страны своего происхождения или гражданской принадлежности.</a:t>
            </a:r>
            <a:endParaRPr lang="pt-BR" altLang="en-US" b="1" dirty="0"/>
          </a:p>
          <a:p>
            <a:endParaRPr lang="en-US" dirty="0"/>
          </a:p>
        </p:txBody>
      </p:sp>
    </p:spTree>
    <p:extLst>
      <p:ext uri="{BB962C8B-B14F-4D97-AF65-F5344CB8AC3E}">
        <p14:creationId xmlns:p14="http://schemas.microsoft.com/office/powerpoint/2010/main" val="309896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3206" y="0"/>
            <a:ext cx="7180729" cy="5143500"/>
            <a:chOff x="0" y="0"/>
            <a:chExt cx="13004800" cy="9753600"/>
          </a:xfrm>
        </p:grpSpPr>
        <p:pic>
          <p:nvPicPr>
            <p:cNvPr id="3" name="object 3"/>
            <p:cNvPicPr/>
            <p:nvPr/>
          </p:nvPicPr>
          <p:blipFill>
            <a:blip r:embed="rId2" cstate="print"/>
            <a:stretch>
              <a:fillRect/>
            </a:stretch>
          </p:blipFill>
          <p:spPr>
            <a:xfrm>
              <a:off x="0" y="0"/>
              <a:ext cx="13004800" cy="9753600"/>
            </a:xfrm>
            <a:prstGeom prst="rect">
              <a:avLst/>
            </a:prstGeom>
          </p:spPr>
        </p:pic>
        <p:pic>
          <p:nvPicPr>
            <p:cNvPr id="4" name="object 4"/>
            <p:cNvPicPr/>
            <p:nvPr/>
          </p:nvPicPr>
          <p:blipFill>
            <a:blip r:embed="rId3" cstate="print"/>
            <a:stretch>
              <a:fillRect/>
            </a:stretch>
          </p:blipFill>
          <p:spPr>
            <a:xfrm>
              <a:off x="9969506" y="7084119"/>
              <a:ext cx="2688512" cy="2016384"/>
            </a:xfrm>
            <a:prstGeom prst="rect">
              <a:avLst/>
            </a:prstGeom>
          </p:spPr>
        </p:pic>
      </p:grpSp>
      <p:sp>
        <p:nvSpPr>
          <p:cNvPr id="5" name="object 5"/>
          <p:cNvSpPr txBox="1">
            <a:spLocks noGrp="1"/>
          </p:cNvSpPr>
          <p:nvPr>
            <p:ph type="title"/>
          </p:nvPr>
        </p:nvSpPr>
        <p:spPr>
          <a:xfrm>
            <a:off x="974912" y="433277"/>
            <a:ext cx="6795033" cy="1132740"/>
          </a:xfrm>
          <a:prstGeom prst="rect">
            <a:avLst/>
          </a:prstGeom>
        </p:spPr>
        <p:txBody>
          <a:bodyPr vert="horz" wrap="square" lIns="0" tIns="41523" rIns="0" bIns="0" rtlCol="0" anchor="b" anchorCtr="0">
            <a:spAutoFit/>
          </a:bodyPr>
          <a:lstStyle/>
          <a:p>
            <a:pPr algn="ctr"/>
            <a:r>
              <a:rPr lang="ru-RU" sz="1600" dirty="0">
                <a:solidFill>
                  <a:schemeClr val="bg1"/>
                </a:solidFill>
              </a:rPr>
              <a:t>лицо без гражданства является тем, "которое не рассматривается гражданином каким-либо государством в силу его закона.</a:t>
            </a:r>
            <a:br>
              <a:rPr lang="en-US" sz="1476" dirty="0">
                <a:solidFill>
                  <a:schemeClr val="bg1"/>
                </a:solidFill>
              </a:rPr>
            </a:br>
            <a:br>
              <a:rPr lang="en-US" sz="1476" dirty="0">
                <a:solidFill>
                  <a:schemeClr val="bg1"/>
                </a:solidFill>
              </a:rPr>
            </a:br>
            <a:r>
              <a:rPr lang="ru-RU" sz="1600" dirty="0">
                <a:solidFill>
                  <a:schemeClr val="bg1"/>
                </a:solidFill>
              </a:rPr>
              <a:t>Конвенцию 1954 года о статусе апатридов и Конвенция 1961 года о сокращение безгражданства</a:t>
            </a:r>
            <a:endParaRPr lang="ru-RU" sz="1476" dirty="0">
              <a:solidFill>
                <a:schemeClr val="bg1"/>
              </a:solidFill>
              <a:latin typeface="Microsoft Sans Serif"/>
              <a:cs typeface="Microsoft Sans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rotWithShape="1">
          <a:blip r:embed="rId2" cstate="print"/>
          <a:srcRect r="4126" b="6"/>
          <a:stretch/>
        </p:blipFill>
        <p:spPr>
          <a:xfrm>
            <a:off x="-11420" y="-182880"/>
            <a:ext cx="9166839" cy="4701540"/>
          </a:xfrm>
          <a:prstGeom prst="rect">
            <a:avLst/>
          </a:prstGeom>
          <a:noFill/>
        </p:spPr>
      </p:pic>
      <p:sp>
        <p:nvSpPr>
          <p:cNvPr id="3" name="object 3"/>
          <p:cNvSpPr txBox="1">
            <a:spLocks noGrp="1"/>
          </p:cNvSpPr>
          <p:nvPr>
            <p:ph type="title"/>
          </p:nvPr>
        </p:nvSpPr>
        <p:spPr>
          <a:xfrm>
            <a:off x="152401" y="-83819"/>
            <a:ext cx="5263562" cy="815340"/>
          </a:xfrm>
        </p:spPr>
        <p:txBody>
          <a:bodyPr vert="horz" lIns="0" tIns="0" rIns="0" bIns="0" rtlCol="0" anchor="b" anchorCtr="0">
            <a:normAutofit/>
          </a:bodyPr>
          <a:lstStyle/>
          <a:p>
            <a:pPr marL="830392" marR="2679" indent="-823695"/>
            <a:r>
              <a:rPr lang="en-US" sz="2300" b="1" kern="1200" spc="-32" dirty="0">
                <a:latin typeface="+mj-lt"/>
                <a:ea typeface="+mj-ea"/>
                <a:cs typeface="+mj-cs"/>
              </a:rPr>
              <a:t>1</a:t>
            </a:r>
            <a:r>
              <a:rPr lang="ru-RU" sz="2300" b="1" kern="1200" spc="-32" dirty="0">
                <a:latin typeface="+mj-lt"/>
                <a:ea typeface="+mj-ea"/>
                <a:cs typeface="+mj-cs"/>
              </a:rPr>
              <a:t>% </a:t>
            </a:r>
            <a:r>
              <a:rPr lang="ru-RU" sz="2300" b="1" kern="1200" spc="-105" dirty="0">
                <a:latin typeface="+mj-lt"/>
                <a:ea typeface="+mj-ea"/>
                <a:cs typeface="+mj-cs"/>
              </a:rPr>
              <a:t>населения</a:t>
            </a:r>
            <a:r>
              <a:rPr lang="ru-RU" sz="2300" b="1" kern="1200" spc="-195" dirty="0">
                <a:latin typeface="+mj-lt"/>
                <a:ea typeface="+mj-ea"/>
                <a:cs typeface="+mj-cs"/>
              </a:rPr>
              <a:t> </a:t>
            </a:r>
            <a:r>
              <a:rPr lang="ru-RU" sz="2300" b="1" kern="1200" spc="-71" dirty="0">
                <a:latin typeface="+mj-lt"/>
                <a:ea typeface="+mj-ea"/>
                <a:cs typeface="+mj-cs"/>
              </a:rPr>
              <a:t>Земли</a:t>
            </a:r>
            <a:r>
              <a:rPr lang="ru-RU" sz="2300" b="1" kern="1200" spc="-195" dirty="0">
                <a:latin typeface="+mj-lt"/>
                <a:ea typeface="+mj-ea"/>
                <a:cs typeface="+mj-cs"/>
              </a:rPr>
              <a:t> </a:t>
            </a:r>
            <a:r>
              <a:rPr lang="ru-RU" sz="2300" b="1" kern="1200" spc="26" dirty="0">
                <a:latin typeface="+mj-lt"/>
                <a:ea typeface="+mj-ea"/>
                <a:cs typeface="+mj-cs"/>
              </a:rPr>
              <a:t>—</a:t>
            </a:r>
            <a:r>
              <a:rPr lang="ru-RU" sz="2300" b="1" kern="1200" spc="-32" dirty="0">
                <a:latin typeface="+mj-lt"/>
                <a:ea typeface="+mj-ea"/>
                <a:cs typeface="+mj-cs"/>
              </a:rPr>
              <a:t> </a:t>
            </a:r>
            <a:r>
              <a:rPr lang="ru-RU" sz="2300" b="1" kern="1200" spc="-100" dirty="0">
                <a:latin typeface="+mj-lt"/>
                <a:ea typeface="+mj-ea"/>
                <a:cs typeface="+mj-cs"/>
              </a:rPr>
              <a:t>вынужденно  </a:t>
            </a:r>
            <a:r>
              <a:rPr lang="ru-RU" sz="2300" b="1" kern="1200" spc="-84" dirty="0">
                <a:latin typeface="+mj-lt"/>
                <a:ea typeface="+mj-ea"/>
                <a:cs typeface="+mj-cs"/>
              </a:rPr>
              <a:t>перемещённые</a:t>
            </a:r>
            <a:r>
              <a:rPr lang="ru-RU" sz="2300" b="1" kern="1200" spc="-195" dirty="0">
                <a:latin typeface="+mj-lt"/>
                <a:ea typeface="+mj-ea"/>
                <a:cs typeface="+mj-cs"/>
              </a:rPr>
              <a:t> </a:t>
            </a:r>
            <a:r>
              <a:rPr lang="ru-RU" sz="2300" b="1" kern="1200" spc="-145" dirty="0">
                <a:latin typeface="+mj-lt"/>
                <a:ea typeface="+mj-ea"/>
                <a:cs typeface="+mj-cs"/>
              </a:rPr>
              <a:t>лица</a:t>
            </a:r>
            <a:r>
              <a:rPr lang="ru-RU" sz="2300" b="1" kern="1200" spc="-34" dirty="0">
                <a:latin typeface="+mj-lt"/>
                <a:ea typeface="+mj-ea"/>
                <a:cs typeface="+mj-cs"/>
              </a:rPr>
              <a:t>.</a:t>
            </a:r>
            <a:endParaRPr lang="ru-RU" sz="2300" b="1" kern="1200" dirty="0">
              <a:latin typeface="+mj-lt"/>
              <a:ea typeface="+mj-ea"/>
              <a:cs typeface="+mj-cs"/>
            </a:endParaRPr>
          </a:p>
        </p:txBody>
      </p:sp>
      <p:sp>
        <p:nvSpPr>
          <p:cNvPr id="2" name="object 2"/>
          <p:cNvSpPr txBox="1"/>
          <p:nvPr/>
        </p:nvSpPr>
        <p:spPr>
          <a:xfrm>
            <a:off x="5692140" y="3113160"/>
            <a:ext cx="3300012" cy="1192140"/>
          </a:xfrm>
          <a:prstGeom prst="rect">
            <a:avLst/>
          </a:prstGeom>
        </p:spPr>
        <p:txBody>
          <a:bodyPr vert="horz" lIns="91440" tIns="45720" rIns="91440" bIns="0" rtlCol="0">
            <a:normAutofit fontScale="92500"/>
          </a:bodyPr>
          <a:lstStyle/>
          <a:p>
            <a:pPr marL="6697">
              <a:spcBef>
                <a:spcPct val="20000"/>
              </a:spcBef>
              <a:buClr>
                <a:schemeClr val="accent3"/>
              </a:buClr>
              <a:buFont typeface="Arial"/>
              <a:tabLst>
                <a:tab pos="194539" algn="l"/>
                <a:tab pos="1117681" algn="l"/>
                <a:tab pos="1701634" algn="l"/>
                <a:tab pos="2228665" algn="l"/>
                <a:tab pos="3179933" algn="l"/>
                <a:tab pos="4018360" algn="l"/>
              </a:tabLst>
            </a:pPr>
            <a:r>
              <a:rPr lang="en-US" sz="2400" spc="163" dirty="0">
                <a:solidFill>
                  <a:schemeClr val="tx2"/>
                </a:solidFill>
              </a:rPr>
              <a:t>ДОКЛАД </a:t>
            </a:r>
            <a:r>
              <a:rPr lang="en-US" sz="2400" spc="119" dirty="0">
                <a:solidFill>
                  <a:schemeClr val="tx2"/>
                </a:solidFill>
              </a:rPr>
              <a:t>УВКБ </a:t>
            </a:r>
            <a:r>
              <a:rPr lang="en-US" sz="2400" spc="171" dirty="0">
                <a:solidFill>
                  <a:schemeClr val="tx2"/>
                </a:solidFill>
              </a:rPr>
              <a:t>ООН </a:t>
            </a:r>
            <a:r>
              <a:rPr lang="en-US" sz="2400" spc="-95" dirty="0">
                <a:solidFill>
                  <a:schemeClr val="tx2"/>
                </a:solidFill>
              </a:rPr>
              <a:t>«</a:t>
            </a:r>
            <a:r>
              <a:rPr lang="en-US" sz="2400" spc="-134" dirty="0">
                <a:solidFill>
                  <a:schemeClr val="tx2"/>
                </a:solidFill>
              </a:rPr>
              <a:t> </a:t>
            </a:r>
            <a:r>
              <a:rPr lang="en-US" sz="2400" spc="71" dirty="0">
                <a:solidFill>
                  <a:schemeClr val="tx2"/>
                </a:solidFill>
              </a:rPr>
              <a:t>ГЛОБАЛЬНЫЕ ТЕНДЕНЦИИ</a:t>
            </a:r>
            <a:r>
              <a:rPr lang="en-US" sz="2400" spc="111" dirty="0">
                <a:solidFill>
                  <a:schemeClr val="tx2"/>
                </a:solidFill>
              </a:rPr>
              <a:t> </a:t>
            </a:r>
            <a:r>
              <a:rPr lang="en-US" sz="2400" spc="163" dirty="0">
                <a:solidFill>
                  <a:schemeClr val="tx2"/>
                </a:solidFill>
              </a:rPr>
              <a:t>2019»</a:t>
            </a:r>
            <a:r>
              <a:rPr lang="en-US" sz="2400" spc="-134" dirty="0">
                <a:solidFill>
                  <a:schemeClr val="tx2"/>
                </a:solidFill>
              </a:rPr>
              <a:t> </a:t>
            </a:r>
            <a:endParaRPr lang="en-US" sz="2400" dirty="0">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7A812-699C-4868-A5F6-FE89EAC11A10}"/>
              </a:ext>
            </a:extLst>
          </p:cNvPr>
          <p:cNvPicPr>
            <a:picLocks noChangeAspect="1"/>
          </p:cNvPicPr>
          <p:nvPr/>
        </p:nvPicPr>
        <p:blipFill>
          <a:blip r:embed="rId2"/>
          <a:stretch>
            <a:fillRect/>
          </a:stretch>
        </p:blipFill>
        <p:spPr>
          <a:xfrm>
            <a:off x="137160" y="50800"/>
            <a:ext cx="7307719" cy="5092700"/>
          </a:xfrm>
          <a:prstGeom prst="rect">
            <a:avLst/>
          </a:prstGeom>
          <a:noFill/>
        </p:spPr>
      </p:pic>
    </p:spTree>
    <p:extLst>
      <p:ext uri="{BB962C8B-B14F-4D97-AF65-F5344CB8AC3E}">
        <p14:creationId xmlns:p14="http://schemas.microsoft.com/office/powerpoint/2010/main" val="123537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006D54-E86F-41DE-B258-492DE0B4D314}"/>
              </a:ext>
            </a:extLst>
          </p:cNvPr>
          <p:cNvPicPr>
            <a:picLocks noGrp="1" noChangeAspect="1"/>
          </p:cNvPicPr>
          <p:nvPr>
            <p:ph idx="1"/>
          </p:nvPr>
        </p:nvPicPr>
        <p:blipFill>
          <a:blip r:embed="rId2"/>
          <a:stretch>
            <a:fillRect/>
          </a:stretch>
        </p:blipFill>
        <p:spPr>
          <a:xfrm>
            <a:off x="0" y="1"/>
            <a:ext cx="7520775" cy="5089978"/>
          </a:xfrm>
          <a:prstGeom prst="rect">
            <a:avLst/>
          </a:prstGeom>
          <a:noFill/>
        </p:spPr>
      </p:pic>
    </p:spTree>
    <p:extLst>
      <p:ext uri="{BB962C8B-B14F-4D97-AF65-F5344CB8AC3E}">
        <p14:creationId xmlns:p14="http://schemas.microsoft.com/office/powerpoint/2010/main" val="4237326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6768D-D41D-434A-89D3-C0248D337F05}"/>
              </a:ext>
            </a:extLst>
          </p:cNvPr>
          <p:cNvPicPr>
            <a:picLocks noChangeAspect="1"/>
          </p:cNvPicPr>
          <p:nvPr/>
        </p:nvPicPr>
        <p:blipFill>
          <a:blip r:embed="rId2"/>
          <a:stretch>
            <a:fillRect/>
          </a:stretch>
        </p:blipFill>
        <p:spPr>
          <a:xfrm>
            <a:off x="66125" y="26789"/>
            <a:ext cx="7394218" cy="5089922"/>
          </a:xfrm>
          <a:prstGeom prst="rect">
            <a:avLst/>
          </a:prstGeom>
        </p:spPr>
      </p:pic>
    </p:spTree>
    <p:extLst>
      <p:ext uri="{BB962C8B-B14F-4D97-AF65-F5344CB8AC3E}">
        <p14:creationId xmlns:p14="http://schemas.microsoft.com/office/powerpoint/2010/main" val="17664177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95374" y="0"/>
            <a:ext cx="6941244" cy="641897"/>
          </a:xfrm>
        </p:spPr>
        <p:txBody>
          <a:bodyPr/>
          <a:lstStyle/>
          <a:p>
            <a:r>
              <a:rPr lang="ru-RU" altLang="en-US" b="1" dirty="0">
                <a:ea typeface="ＭＳ Ｐゴシック" panose="020B0600070205080204" pitchFamily="34" charset="-128"/>
              </a:rPr>
              <a:t>Афганистан </a:t>
            </a:r>
            <a:endParaRPr lang="ru-RU" b="1" dirty="0"/>
          </a:p>
        </p:txBody>
      </p:sp>
      <p:sp>
        <p:nvSpPr>
          <p:cNvPr id="2" name="Rectangle 1"/>
          <p:cNvSpPr/>
          <p:nvPr/>
        </p:nvSpPr>
        <p:spPr>
          <a:xfrm>
            <a:off x="169556" y="734180"/>
            <a:ext cx="6243353" cy="3970318"/>
          </a:xfrm>
          <a:prstGeom prst="rect">
            <a:avLst/>
          </a:prstGeom>
        </p:spPr>
        <p:txBody>
          <a:bodyPr wrap="square">
            <a:spAutoFit/>
          </a:bodyPr>
          <a:lstStyle/>
          <a:p>
            <a:pPr algn="just"/>
            <a:r>
              <a:rPr lang="ru-RU" sz="1200" dirty="0"/>
              <a:t>Второй по масштабу группой беженцев в мире, после кризиса в Сирии, остаются беженцы из Афганистана. Афганистан являлся лидирующей страной по исходу беженцев на протяжении последних 30 лет и в настоящее время </a:t>
            </a:r>
            <a:r>
              <a:rPr lang="ru-RU" sz="1200" b="1" dirty="0"/>
              <a:t>2.6 миллиона беженцев </a:t>
            </a:r>
            <a:r>
              <a:rPr lang="ru-RU" sz="1200" dirty="0"/>
              <a:t>из Афганистана живут вне страны своего происхождения на протяжении десятилетий. Большое количество стран в мире (92 страны) уже предоставили убежище беженцам из Афганистана,  только на территории Ирана и Пакистана проживает 95% от их общего числа.</a:t>
            </a:r>
          </a:p>
          <a:p>
            <a:pPr algn="just"/>
            <a:endParaRPr lang="ru-RU" sz="1200" dirty="0"/>
          </a:p>
          <a:p>
            <a:pPr algn="just"/>
            <a:r>
              <a:rPr lang="ru-RU" sz="1200" dirty="0"/>
              <a:t>Афганистан по-прежнему охвачен вооруженным конфликтом немеждународного характера, в котором Афганским национальным силам обороны и безопасности (АНСОБ), поддерживаемым международными вооруженными силами, противостоит ряд антиправительственных элементов. </a:t>
            </a:r>
          </a:p>
          <a:p>
            <a:pPr algn="just"/>
            <a:endParaRPr lang="ru-RU" sz="1200" dirty="0"/>
          </a:p>
          <a:p>
            <a:pPr algn="just"/>
            <a:r>
              <a:rPr lang="ru-RU" sz="1200" dirty="0"/>
              <a:t>АНСОБ в целом эффективно удерживали центры провинций и крупные города, однако уступили движению «Талибан» значительные территории в сельских районах. По состоянию на 31 января 2018 г. движение «Талибан» контролировало или боролось за контроль над 43,7% всех районов Афганистана.</a:t>
            </a:r>
          </a:p>
          <a:p>
            <a:pPr algn="just"/>
            <a:endParaRPr lang="ru-RU" sz="1200" dirty="0"/>
          </a:p>
          <a:p>
            <a:pPr algn="just"/>
            <a:r>
              <a:rPr lang="ru-RU" sz="1200" dirty="0"/>
              <a:t>Ситуация в сфере безопасности в Афганистане продолжает оставаться нестабильной, причем гражданское население по-прежнему несет основные тяготы в результате конфликта.</a:t>
            </a:r>
            <a:endParaRPr lang="en-GB" sz="1200" dirty="0"/>
          </a:p>
        </p:txBody>
      </p:sp>
      <p:pic>
        <p:nvPicPr>
          <p:cNvPr id="3" name="Picture 2"/>
          <p:cNvPicPr>
            <a:picLocks noChangeAspect="1"/>
          </p:cNvPicPr>
          <p:nvPr/>
        </p:nvPicPr>
        <p:blipFill>
          <a:blip r:embed="rId2"/>
          <a:stretch>
            <a:fillRect/>
          </a:stretch>
        </p:blipFill>
        <p:spPr>
          <a:xfrm>
            <a:off x="6467870" y="3616326"/>
            <a:ext cx="2394894" cy="1342117"/>
          </a:xfrm>
          <a:prstGeom prst="rect">
            <a:avLst/>
          </a:prstGeom>
        </p:spPr>
      </p:pic>
      <p:pic>
        <p:nvPicPr>
          <p:cNvPr id="5" name="Picture 4"/>
          <p:cNvPicPr>
            <a:picLocks noChangeAspect="1"/>
          </p:cNvPicPr>
          <p:nvPr/>
        </p:nvPicPr>
        <p:blipFill>
          <a:blip r:embed="rId3"/>
          <a:stretch>
            <a:fillRect/>
          </a:stretch>
        </p:blipFill>
        <p:spPr>
          <a:xfrm>
            <a:off x="6532164" y="2062476"/>
            <a:ext cx="2254649" cy="1477184"/>
          </a:xfrm>
          <a:prstGeom prst="rect">
            <a:avLst/>
          </a:prstGeom>
        </p:spPr>
      </p:pic>
      <p:pic>
        <p:nvPicPr>
          <p:cNvPr id="8" name="Picture 7"/>
          <p:cNvPicPr>
            <a:picLocks noChangeAspect="1"/>
          </p:cNvPicPr>
          <p:nvPr/>
        </p:nvPicPr>
        <p:blipFill>
          <a:blip r:embed="rId4"/>
          <a:stretch>
            <a:fillRect/>
          </a:stretch>
        </p:blipFill>
        <p:spPr>
          <a:xfrm>
            <a:off x="6467870" y="411185"/>
            <a:ext cx="2380756" cy="1574624"/>
          </a:xfrm>
          <a:prstGeom prst="rect">
            <a:avLst/>
          </a:prstGeom>
        </p:spPr>
      </p:pic>
    </p:spTree>
    <p:extLst>
      <p:ext uri="{BB962C8B-B14F-4D97-AF65-F5344CB8AC3E}">
        <p14:creationId xmlns:p14="http://schemas.microsoft.com/office/powerpoint/2010/main" val="82125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216" y="430039"/>
            <a:ext cx="5900983" cy="4586216"/>
          </a:xfrm>
          <a:prstGeom prst="rect">
            <a:avLst/>
          </a:prstGeom>
        </p:spPr>
      </p:pic>
      <p:sp>
        <p:nvSpPr>
          <p:cNvPr id="12" name="Title 1"/>
          <p:cNvSpPr>
            <a:spLocks noGrp="1"/>
          </p:cNvSpPr>
          <p:nvPr>
            <p:ph type="title"/>
          </p:nvPr>
        </p:nvSpPr>
        <p:spPr>
          <a:xfrm>
            <a:off x="306898" y="1"/>
            <a:ext cx="3733211" cy="624689"/>
          </a:xfrm>
        </p:spPr>
        <p:txBody>
          <a:bodyPr/>
          <a:lstStyle/>
          <a:p>
            <a:r>
              <a:rPr lang="ru-RU" altLang="en-US" b="1" dirty="0">
                <a:ea typeface="ＭＳ Ｐゴシック" panose="020B0600070205080204" pitchFamily="34" charset="-128"/>
              </a:rPr>
              <a:t>Сирия</a:t>
            </a:r>
            <a:endParaRPr lang="ru-RU"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926" y="2053713"/>
            <a:ext cx="1125598" cy="296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524" y="2053714"/>
            <a:ext cx="1082675" cy="93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900" y="2985318"/>
            <a:ext cx="1146297" cy="203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236" y="3084880"/>
            <a:ext cx="1157970" cy="193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142" y="2083162"/>
            <a:ext cx="1309064" cy="87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206" y="2083162"/>
            <a:ext cx="1066334" cy="293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532022"/>
            <a:ext cx="4300538" cy="4247317"/>
          </a:xfrm>
          <a:prstGeom prst="rect">
            <a:avLst/>
          </a:prstGeom>
        </p:spPr>
        <p:txBody>
          <a:bodyPr wrap="square">
            <a:spAutoFit/>
          </a:bodyPr>
          <a:lstStyle/>
          <a:p>
            <a:pPr algn="just"/>
            <a:r>
              <a:rPr lang="ru-RU" sz="1350" dirty="0"/>
              <a:t>В 2018 году более </a:t>
            </a:r>
            <a:r>
              <a:rPr lang="ru-RU" sz="1350" b="1" dirty="0"/>
              <a:t>1,6 миллиона человек </a:t>
            </a:r>
            <a:r>
              <a:rPr lang="ru-RU" sz="1350" dirty="0"/>
              <a:t>в Сирии были вынуждены переехать. </a:t>
            </a:r>
            <a:r>
              <a:rPr lang="ru-RU" sz="1350" b="1" dirty="0"/>
              <a:t>11,7 миллиона </a:t>
            </a:r>
            <a:r>
              <a:rPr lang="ru-RU" sz="1350" dirty="0"/>
              <a:t>по-прежнему нуждаются в гуманитарной помощи, в том числе </a:t>
            </a:r>
            <a:r>
              <a:rPr lang="ru-RU" sz="1350" b="1" dirty="0"/>
              <a:t>6,2 миллиона </a:t>
            </a:r>
            <a:r>
              <a:rPr lang="ru-RU" sz="1350" dirty="0"/>
              <a:t>сирийских женщин, мужчин, девочек и мальчиков, перемещенных внутри страны. УВКБ ООН продолжает оказывать жизненно необходимую помощь в сотрудничестве с Сирийским Арабским Красным Полумесяцем, международными и национальными НКО.</a:t>
            </a:r>
          </a:p>
          <a:p>
            <a:pPr algn="just"/>
            <a:endParaRPr lang="ru-RU" sz="1350" dirty="0"/>
          </a:p>
          <a:p>
            <a:pPr algn="just"/>
            <a:r>
              <a:rPr lang="ru-RU" sz="1350" dirty="0"/>
              <a:t>В разгар чрезвычайных ситуаций также появилась надежда: люди начали возвращаться туда, откуда приехали, некоторые в свои дома, а другие - в свои районы, где их дома были разрушены. В 2018 году вернулось более </a:t>
            </a:r>
            <a:r>
              <a:rPr lang="ru-RU" sz="1350" b="1" dirty="0"/>
              <a:t>1,4 миллиона внутренне перемещенных лиц и более 56 000 беженцев</a:t>
            </a:r>
            <a:r>
              <a:rPr lang="ru-RU" sz="1350" dirty="0"/>
              <a:t>. УВКБ ООН признало, что существуют препятствия для возвращения, и что ВПЛ и беженцы находятся в далеко не идеальных условиях, когда самостоятельно и спонтанно решают вернуться.</a:t>
            </a:r>
            <a:endParaRPr lang="en-GB" sz="1350" dirty="0"/>
          </a:p>
        </p:txBody>
      </p:sp>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1858" y="2927718"/>
            <a:ext cx="1228725" cy="15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6283" y="532023"/>
            <a:ext cx="2195257" cy="14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6925" y="532023"/>
            <a:ext cx="2254401" cy="1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40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342D-12C7-4522-9FAB-492B25CE01AE}"/>
              </a:ext>
            </a:extLst>
          </p:cNvPr>
          <p:cNvSpPr>
            <a:spLocks noGrp="1"/>
          </p:cNvSpPr>
          <p:nvPr>
            <p:ph type="ctrTitle"/>
          </p:nvPr>
        </p:nvSpPr>
        <p:spPr>
          <a:xfrm>
            <a:off x="182479" y="78582"/>
            <a:ext cx="8810063" cy="671512"/>
          </a:xfrm>
        </p:spPr>
        <p:txBody>
          <a:bodyPr/>
          <a:lstStyle/>
          <a:p>
            <a:r>
              <a:rPr lang="ru-RU" sz="2400" dirty="0">
                <a:latin typeface="Tahoma" panose="020B0604030504040204" pitchFamily="34" charset="0"/>
                <a:ea typeface="Tahoma" panose="020B0604030504040204" pitchFamily="34" charset="0"/>
                <a:cs typeface="Tahoma" panose="020B0604030504040204" pitchFamily="34" charset="0"/>
              </a:rPr>
              <a:t>Управление Верховного комиссара ООН по делам беженцев (УВКБ ООН)</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67052CB2-0008-4F67-AD96-8FB41EF571BB}"/>
              </a:ext>
            </a:extLst>
          </p:cNvPr>
          <p:cNvSpPr>
            <a:spLocks noGrp="1"/>
          </p:cNvSpPr>
          <p:nvPr>
            <p:ph type="subTitle" idx="1"/>
          </p:nvPr>
        </p:nvSpPr>
        <p:spPr>
          <a:xfrm>
            <a:off x="182479" y="907257"/>
            <a:ext cx="6567945" cy="3634263"/>
          </a:xfrm>
        </p:spPr>
        <p:txBody>
          <a:bodyPr>
            <a:noAutofit/>
          </a:bodyPr>
          <a:lstStyle/>
          <a:p>
            <a:pPr marL="285750" indent="-285750" algn="just">
              <a:buClrTx/>
              <a:buFont typeface="Wingdings" panose="05000000000000000000" pitchFamily="2" charset="2"/>
              <a:buChar char="Ø"/>
              <a:defRPr/>
            </a:pP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Создано резолюцией Генеральной  Ассамблеи ООН; </a:t>
            </a:r>
          </a:p>
          <a:p>
            <a:pPr marL="285750" indent="-285750" algn="just">
              <a:buClrTx/>
              <a:buFont typeface="Wingdings" panose="05000000000000000000" pitchFamily="2" charset="2"/>
              <a:buChar char="Ø"/>
              <a:defRPr/>
            </a:pP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Устав утвержден 14 декабря 1950 года (</a:t>
            </a:r>
            <a:r>
              <a:rPr lang="ru-RU" altLang="en-US" sz="1600" i="1"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70 лет УВКБ ООН</a:t>
            </a: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a:t>
            </a:r>
          </a:p>
          <a:p>
            <a:pPr marL="285750" indent="-285750" algn="just">
              <a:buClrTx/>
              <a:buFont typeface="Wingdings" panose="05000000000000000000" pitchFamily="2" charset="2"/>
              <a:buChar char="Ø"/>
              <a:defRPr/>
            </a:pP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Мандат организации бессрочный, Верховный комиссар ООН по делам беженцев назначается каждые 5 лет, 11–й Верховный комиссар Филиппо Гранди, избран 1 января 2016 года на пятилетний срок до 31 декабря 2020 года;</a:t>
            </a:r>
          </a:p>
          <a:p>
            <a:pPr marL="285750" indent="-285750" algn="just">
              <a:buClrTx/>
              <a:buFont typeface="Wingdings" panose="05000000000000000000" pitchFamily="2" charset="2"/>
              <a:buChar char="Ø"/>
              <a:defRPr/>
            </a:pP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Российская Федерация присоединилась к Конвенции 1951 и Протоколу 1967 г. в 1992 г., Федеральный закон РФ «О беженцах» принят 19 февраля 1993 г. №4528-1;</a:t>
            </a:r>
          </a:p>
          <a:p>
            <a:pPr marL="285750" indent="-285750" algn="just">
              <a:buClrTx/>
              <a:buFont typeface="Wingdings" panose="05000000000000000000" pitchFamily="2" charset="2"/>
              <a:buChar char="Ø"/>
              <a:defRPr/>
            </a:pP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Соглашение</a:t>
            </a:r>
            <a:r>
              <a:rPr lang="en-US"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altLang="en-US" sz="16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между Правительством Российской Федерации и УВКБ ООН от 6 октября 1992 года;</a:t>
            </a:r>
          </a:p>
        </p:txBody>
      </p:sp>
      <p:pic>
        <p:nvPicPr>
          <p:cNvPr id="5" name="Picture 4">
            <a:extLst>
              <a:ext uri="{FF2B5EF4-FFF2-40B4-BE49-F238E27FC236}">
                <a16:creationId xmlns:a16="http://schemas.microsoft.com/office/drawing/2014/main" id="{AD8F6FE6-8083-47F5-A721-553A5724D7AF}"/>
              </a:ext>
            </a:extLst>
          </p:cNvPr>
          <p:cNvPicPr>
            <a:picLocks noChangeAspect="1"/>
          </p:cNvPicPr>
          <p:nvPr/>
        </p:nvPicPr>
        <p:blipFill>
          <a:blip r:embed="rId2"/>
          <a:stretch>
            <a:fillRect/>
          </a:stretch>
        </p:blipFill>
        <p:spPr>
          <a:xfrm>
            <a:off x="6934200" y="907257"/>
            <a:ext cx="2209800" cy="1912143"/>
          </a:xfrm>
          <a:prstGeom prst="rect">
            <a:avLst/>
          </a:prstGeom>
        </p:spPr>
      </p:pic>
      <p:pic>
        <p:nvPicPr>
          <p:cNvPr id="6" name="Picture 5">
            <a:extLst>
              <a:ext uri="{FF2B5EF4-FFF2-40B4-BE49-F238E27FC236}">
                <a16:creationId xmlns:a16="http://schemas.microsoft.com/office/drawing/2014/main" id="{E42325FC-0C70-4E98-AD20-9603539571C3}"/>
              </a:ext>
            </a:extLst>
          </p:cNvPr>
          <p:cNvPicPr>
            <a:picLocks noChangeAspect="1"/>
          </p:cNvPicPr>
          <p:nvPr/>
        </p:nvPicPr>
        <p:blipFill>
          <a:blip r:embed="rId3"/>
          <a:stretch>
            <a:fillRect/>
          </a:stretch>
        </p:blipFill>
        <p:spPr>
          <a:xfrm>
            <a:off x="6934200" y="2819400"/>
            <a:ext cx="2182762" cy="1722120"/>
          </a:xfrm>
          <a:prstGeom prst="rect">
            <a:avLst/>
          </a:prstGeom>
        </p:spPr>
      </p:pic>
    </p:spTree>
    <p:extLst>
      <p:ext uri="{BB962C8B-B14F-4D97-AF65-F5344CB8AC3E}">
        <p14:creationId xmlns:p14="http://schemas.microsoft.com/office/powerpoint/2010/main" val="93327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216" y="430039"/>
            <a:ext cx="5900983" cy="4586216"/>
          </a:xfrm>
          <a:prstGeom prst="rect">
            <a:avLst/>
          </a:prstGeom>
        </p:spPr>
      </p:pic>
      <p:sp>
        <p:nvSpPr>
          <p:cNvPr id="12" name="Title 1"/>
          <p:cNvSpPr>
            <a:spLocks noGrp="1"/>
          </p:cNvSpPr>
          <p:nvPr>
            <p:ph type="title"/>
          </p:nvPr>
        </p:nvSpPr>
        <p:spPr>
          <a:xfrm>
            <a:off x="218003" y="0"/>
            <a:ext cx="7018615" cy="629785"/>
          </a:xfrm>
        </p:spPr>
        <p:txBody>
          <a:bodyPr/>
          <a:lstStyle/>
          <a:p>
            <a:r>
              <a:rPr lang="ru-RU" altLang="en-US" b="1" dirty="0">
                <a:ea typeface="ＭＳ Ｐゴシック" panose="020B0600070205080204" pitchFamily="34" charset="-128"/>
              </a:rPr>
              <a:t>Южный Судан</a:t>
            </a:r>
            <a:endParaRPr lang="ru-RU" b="1" dirty="0"/>
          </a:p>
        </p:txBody>
      </p:sp>
      <p:sp>
        <p:nvSpPr>
          <p:cNvPr id="2" name="Rectangle 1"/>
          <p:cNvSpPr/>
          <p:nvPr/>
        </p:nvSpPr>
        <p:spPr>
          <a:xfrm>
            <a:off x="119172" y="621604"/>
            <a:ext cx="5445951" cy="4091857"/>
          </a:xfrm>
          <a:prstGeom prst="rect">
            <a:avLst/>
          </a:prstGeom>
        </p:spPr>
        <p:txBody>
          <a:bodyPr wrap="square">
            <a:spAutoFit/>
          </a:bodyPr>
          <a:lstStyle/>
          <a:p>
            <a:pPr algn="just"/>
            <a:r>
              <a:rPr lang="ru-RU" sz="1350" dirty="0"/>
              <a:t>Ситуация в Южном Судане быстро переросла в полномасштабный гуманитарный кризис.</a:t>
            </a:r>
          </a:p>
          <a:p>
            <a:pPr algn="just"/>
            <a:endParaRPr lang="ru-RU" sz="1350" dirty="0"/>
          </a:p>
          <a:p>
            <a:pPr algn="just"/>
            <a:r>
              <a:rPr lang="ru-RU" sz="1350" dirty="0"/>
              <a:t>С декабря 2013 года жестокий конфликт в Южном Судане унес тысячи жизней и вынудил почти </a:t>
            </a:r>
            <a:r>
              <a:rPr lang="ru-RU" sz="1350" b="1" dirty="0"/>
              <a:t>четыре миллиона </a:t>
            </a:r>
            <a:r>
              <a:rPr lang="ru-RU" sz="1350" dirty="0"/>
              <a:t>человек покинуть свои дома. В то время как многие остаются перемещенными внутри страны, более </a:t>
            </a:r>
            <a:r>
              <a:rPr lang="ru-RU" sz="1350" b="1" dirty="0"/>
              <a:t>двух миллионов </a:t>
            </a:r>
            <a:r>
              <a:rPr lang="ru-RU" sz="1350" dirty="0"/>
              <a:t>человек бежали в соседние страны в отчаянной попытке найти убежище. В основном они проживают в Эфиопии, Судане и Уганде.</a:t>
            </a:r>
            <a:r>
              <a:rPr lang="en-US" sz="1350" dirty="0"/>
              <a:t> </a:t>
            </a:r>
            <a:endParaRPr lang="ru-RU" sz="1350" dirty="0"/>
          </a:p>
          <a:p>
            <a:pPr algn="just"/>
            <a:endParaRPr lang="ru-RU" sz="1350" dirty="0"/>
          </a:p>
          <a:p>
            <a:pPr algn="just"/>
            <a:r>
              <a:rPr lang="ru-RU" sz="1350" dirty="0"/>
              <a:t>Только в Уганде живут больше 800 тысяч беженцев из Южного Судана приехавших на протяжении 6 месяцев в 2017</a:t>
            </a:r>
          </a:p>
          <a:p>
            <a:pPr algn="just"/>
            <a:endParaRPr lang="ru-RU" sz="1350" dirty="0"/>
          </a:p>
          <a:p>
            <a:pPr algn="just"/>
            <a:r>
              <a:rPr lang="ru-RU" sz="1350" dirty="0"/>
              <a:t>Большинство беженцев – это женщины и дети, многие из которых бегут через границу в одиночку. Зачастую они прибывают слабыми и истощенными. Когда наступает сезон дождей, их потребности растут из-за наводнений, нехватки продовольствия и болезней. </a:t>
            </a:r>
            <a:endParaRPr lang="en-GB" sz="1350" dirty="0"/>
          </a:p>
        </p:txBody>
      </p:sp>
      <p:pic>
        <p:nvPicPr>
          <p:cNvPr id="3" name="Picture 2">
            <a:extLst>
              <a:ext uri="{FF2B5EF4-FFF2-40B4-BE49-F238E27FC236}">
                <a16:creationId xmlns:a16="http://schemas.microsoft.com/office/drawing/2014/main" id="{B68DBEBF-C261-4F82-9705-C01125258DAD}"/>
              </a:ext>
            </a:extLst>
          </p:cNvPr>
          <p:cNvPicPr>
            <a:picLocks noChangeAspect="1"/>
          </p:cNvPicPr>
          <p:nvPr/>
        </p:nvPicPr>
        <p:blipFill>
          <a:blip r:embed="rId3"/>
          <a:stretch>
            <a:fillRect/>
          </a:stretch>
        </p:blipFill>
        <p:spPr>
          <a:xfrm>
            <a:off x="5766934" y="2628143"/>
            <a:ext cx="3377066" cy="1903738"/>
          </a:xfrm>
          <a:prstGeom prst="rect">
            <a:avLst/>
          </a:prstGeom>
        </p:spPr>
      </p:pic>
      <p:pic>
        <p:nvPicPr>
          <p:cNvPr id="5" name="Picture 4">
            <a:extLst>
              <a:ext uri="{FF2B5EF4-FFF2-40B4-BE49-F238E27FC236}">
                <a16:creationId xmlns:a16="http://schemas.microsoft.com/office/drawing/2014/main" id="{151A6675-B6EB-414E-BF58-1647FE97898B}"/>
              </a:ext>
            </a:extLst>
          </p:cNvPr>
          <p:cNvPicPr>
            <a:picLocks noChangeAspect="1"/>
          </p:cNvPicPr>
          <p:nvPr/>
        </p:nvPicPr>
        <p:blipFill>
          <a:blip r:embed="rId4"/>
          <a:stretch>
            <a:fillRect/>
          </a:stretch>
        </p:blipFill>
        <p:spPr>
          <a:xfrm>
            <a:off x="5766934" y="677095"/>
            <a:ext cx="3377066" cy="1903738"/>
          </a:xfrm>
          <a:prstGeom prst="rect">
            <a:avLst/>
          </a:prstGeom>
        </p:spPr>
      </p:pic>
    </p:spTree>
    <p:extLst>
      <p:ext uri="{BB962C8B-B14F-4D97-AF65-F5344CB8AC3E}">
        <p14:creationId xmlns:p14="http://schemas.microsoft.com/office/powerpoint/2010/main" val="141026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216" y="430039"/>
            <a:ext cx="5900983" cy="4586216"/>
          </a:xfrm>
          <a:prstGeom prst="rect">
            <a:avLst/>
          </a:prstGeom>
        </p:spPr>
      </p:pic>
      <p:sp>
        <p:nvSpPr>
          <p:cNvPr id="12" name="Title 1"/>
          <p:cNvSpPr>
            <a:spLocks noGrp="1"/>
          </p:cNvSpPr>
          <p:nvPr>
            <p:ph type="title"/>
          </p:nvPr>
        </p:nvSpPr>
        <p:spPr>
          <a:xfrm>
            <a:off x="306898" y="0"/>
            <a:ext cx="6929720" cy="990600"/>
          </a:xfrm>
        </p:spPr>
        <p:txBody>
          <a:bodyPr/>
          <a:lstStyle/>
          <a:p>
            <a:r>
              <a:rPr lang="ru-RU" altLang="en-US" b="1" dirty="0">
                <a:ea typeface="ＭＳ Ｐゴシック" panose="020B0600070205080204" pitchFamily="34" charset="-128"/>
              </a:rPr>
              <a:t>Йемен</a:t>
            </a:r>
            <a:endParaRPr lang="ru-RU" b="1" dirty="0"/>
          </a:p>
        </p:txBody>
      </p:sp>
      <p:sp>
        <p:nvSpPr>
          <p:cNvPr id="2" name="Rectangle 1"/>
          <p:cNvSpPr/>
          <p:nvPr/>
        </p:nvSpPr>
        <p:spPr>
          <a:xfrm>
            <a:off x="306897" y="1144853"/>
            <a:ext cx="5500973" cy="3624069"/>
          </a:xfrm>
          <a:prstGeom prst="rect">
            <a:avLst/>
          </a:prstGeom>
        </p:spPr>
        <p:txBody>
          <a:bodyPr wrap="square">
            <a:spAutoFit/>
          </a:bodyPr>
          <a:lstStyle/>
          <a:p>
            <a:r>
              <a:rPr lang="ru-RU" sz="1350" dirty="0"/>
              <a:t>Боевые действия в Йемене, являющемся одной из беднейших стран Ближнего Востока, серьезно усугубили потребности проживающих в стране людей. </a:t>
            </a:r>
          </a:p>
          <a:p>
            <a:endParaRPr lang="ru-RU" sz="1350" dirty="0"/>
          </a:p>
          <a:p>
            <a:r>
              <a:rPr lang="ru-RU" sz="1350" dirty="0"/>
              <a:t>Боевые столкновения унесли жизни миллионов людей, что привело к массовому перемещению населения. Ситуация стремительно ухудшается. </a:t>
            </a:r>
          </a:p>
          <a:p>
            <a:endParaRPr lang="ru-RU" sz="1350" dirty="0"/>
          </a:p>
          <a:p>
            <a:r>
              <a:rPr lang="ru-RU" sz="1350" dirty="0"/>
              <a:t>Основная тяжесть кризиса легла на плечи гражданских - </a:t>
            </a:r>
            <a:r>
              <a:rPr lang="ru-RU" sz="1350" b="1" dirty="0"/>
              <a:t>22,2 миллиона</a:t>
            </a:r>
            <a:r>
              <a:rPr lang="ru-RU" sz="1350" dirty="0"/>
              <a:t> йеменцев в настоящее время нуждаются в гуманитарной помощи. Особенно рискуют те, кто вынужден покинуть свои дома. </a:t>
            </a:r>
          </a:p>
          <a:p>
            <a:endParaRPr lang="ru-RU" sz="1350" dirty="0"/>
          </a:p>
          <a:p>
            <a:r>
              <a:rPr lang="ru-RU" sz="1350" b="1" dirty="0"/>
              <a:t>2 миллиона человек </a:t>
            </a:r>
            <a:r>
              <a:rPr lang="ru-RU" sz="1350" dirty="0"/>
              <a:t>сейчас находятся в изгнании. Ситуация настолько тяжелая, что почти 1 миллион перемещенных йеменцев потеряли надежду и пытались вернуться домой, несмотря на отсутствие безопасности.</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022" y="2430616"/>
            <a:ext cx="2847779" cy="212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22" y="466181"/>
            <a:ext cx="2847779" cy="18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03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A9B2B-C33D-4223-93F1-57AC84830C97}"/>
              </a:ext>
            </a:extLst>
          </p:cNvPr>
          <p:cNvPicPr>
            <a:picLocks noChangeAspect="1"/>
          </p:cNvPicPr>
          <p:nvPr/>
        </p:nvPicPr>
        <p:blipFill>
          <a:blip r:embed="rId2"/>
          <a:stretch>
            <a:fillRect/>
          </a:stretch>
        </p:blipFill>
        <p:spPr>
          <a:xfrm>
            <a:off x="0" y="0"/>
            <a:ext cx="7739743" cy="4543770"/>
          </a:xfrm>
          <a:prstGeom prst="rect">
            <a:avLst/>
          </a:prstGeom>
        </p:spPr>
      </p:pic>
      <p:sp>
        <p:nvSpPr>
          <p:cNvPr id="6" name="Title 5">
            <a:extLst>
              <a:ext uri="{FF2B5EF4-FFF2-40B4-BE49-F238E27FC236}">
                <a16:creationId xmlns:a16="http://schemas.microsoft.com/office/drawing/2014/main" id="{73BA1AAD-E3A4-43DB-84D3-C19764902A1B}"/>
              </a:ext>
            </a:extLst>
          </p:cNvPr>
          <p:cNvSpPr>
            <a:spLocks noGrp="1"/>
          </p:cNvSpPr>
          <p:nvPr>
            <p:ph type="title"/>
          </p:nvPr>
        </p:nvSpPr>
        <p:spPr>
          <a:xfrm>
            <a:off x="209034" y="4543770"/>
            <a:ext cx="6676508" cy="599730"/>
          </a:xfrm>
        </p:spPr>
        <p:txBody>
          <a:bodyPr/>
          <a:lstStyle/>
          <a:p>
            <a:r>
              <a:rPr lang="ru-RU" dirty="0"/>
              <a:t>Климатический вызовы</a:t>
            </a:r>
            <a:endParaRPr lang="en-US" dirty="0"/>
          </a:p>
        </p:txBody>
      </p:sp>
    </p:spTree>
    <p:extLst>
      <p:ext uri="{BB962C8B-B14F-4D97-AF65-F5344CB8AC3E}">
        <p14:creationId xmlns:p14="http://schemas.microsoft.com/office/powerpoint/2010/main" val="50127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a:extLst>
              <a:ext uri="{FF2B5EF4-FFF2-40B4-BE49-F238E27FC236}">
                <a16:creationId xmlns:a16="http://schemas.microsoft.com/office/drawing/2014/main" id="{85A9D4F8-3EDB-445B-8343-7B92B3055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796" b="11415"/>
          <a:stretch>
            <a:fillRect/>
          </a:stretch>
        </p:blipFill>
        <p:spPr bwMode="auto">
          <a:xfrm>
            <a:off x="-36513" y="-16284"/>
            <a:ext cx="9180513"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a:extLst>
              <a:ext uri="{FF2B5EF4-FFF2-40B4-BE49-F238E27FC236}">
                <a16:creationId xmlns:a16="http://schemas.microsoft.com/office/drawing/2014/main" id="{51E44155-AECC-46B7-B6EF-F994AD7C0B9B}"/>
              </a:ext>
            </a:extLst>
          </p:cNvPr>
          <p:cNvSpPr>
            <a:spLocks noChangeArrowheads="1"/>
          </p:cNvSpPr>
          <p:nvPr/>
        </p:nvSpPr>
        <p:spPr bwMode="auto">
          <a:xfrm>
            <a:off x="84138" y="3243263"/>
            <a:ext cx="887819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bg1"/>
              </a:buClr>
            </a:pPr>
            <a:r>
              <a:rPr lang="ru-RU" altLang="en-US" sz="2400" b="1" dirty="0">
                <a:solidFill>
                  <a:schemeClr val="bg1"/>
                </a:solidFill>
                <a:latin typeface="Helvetica Neue"/>
              </a:rPr>
              <a:t>Правовые аспекты международной защиты в  отношении принудительных перемещении связанные с изменением климата </a:t>
            </a:r>
            <a:br>
              <a:rPr lang="en-US" altLang="en-US" sz="2400" dirty="0">
                <a:solidFill>
                  <a:schemeClr val="bg1"/>
                </a:solidFill>
                <a:latin typeface="Helvetica Neue"/>
              </a:rPr>
            </a:br>
            <a:endParaRPr lang="en-US" altLang="en-US" sz="2400" dirty="0">
              <a:solidFill>
                <a:schemeClr val="bg1"/>
              </a:solidFill>
              <a:latin typeface="Helvetica Neue"/>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a:extLst>
              <a:ext uri="{FF2B5EF4-FFF2-40B4-BE49-F238E27FC236}">
                <a16:creationId xmlns:a16="http://schemas.microsoft.com/office/drawing/2014/main" id="{A4A88B0B-05B2-46D0-A5DF-2942BFBF6A5B}"/>
              </a:ext>
            </a:extLst>
          </p:cNvPr>
          <p:cNvSpPr>
            <a:spLocks noGrp="1"/>
          </p:cNvSpPr>
          <p:nvPr>
            <p:ph type="title"/>
          </p:nvPr>
        </p:nvSpPr>
        <p:spPr>
          <a:xfrm>
            <a:off x="266700" y="1908175"/>
            <a:ext cx="8810625" cy="796925"/>
          </a:xfrm>
        </p:spPr>
        <p:txBody>
          <a:bodyPr>
            <a:normAutofit fontScale="90000"/>
          </a:bodyPr>
          <a:lstStyle>
            <a:lvl1pPr algn="l"/>
          </a:lstStyle>
          <a:p>
            <a:pPr eaLnBrk="1" fontAlgn="auto" hangingPunct="1">
              <a:spcBef>
                <a:spcPts val="0"/>
              </a:spcBef>
              <a:spcAft>
                <a:spcPts val="0"/>
              </a:spcAft>
              <a:defRPr/>
            </a:pPr>
            <a:br>
              <a:rPr lang="en-CH" dirty="0">
                <a:sym typeface="Arial"/>
              </a:rPr>
            </a:br>
            <a:r>
              <a:rPr lang="en-US" dirty="0">
                <a:sym typeface="Arial"/>
              </a:rPr>
              <a:t> </a:t>
            </a:r>
            <a:endParaRPr dirty="0">
              <a:solidFill>
                <a:srgbClr val="FFFFFF"/>
              </a:solidFill>
              <a:sym typeface="Arial"/>
            </a:endParaRPr>
          </a:p>
        </p:txBody>
      </p:sp>
      <p:pic>
        <p:nvPicPr>
          <p:cNvPr id="28675" name="image15.jpg">
            <a:extLst>
              <a:ext uri="{FF2B5EF4-FFF2-40B4-BE49-F238E27FC236}">
                <a16:creationId xmlns:a16="http://schemas.microsoft.com/office/drawing/2014/main" id="{9CEEC48D-6E9F-4444-950D-00C9A0942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401" y="1573213"/>
            <a:ext cx="4029599" cy="29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TextBox 4">
            <a:extLst>
              <a:ext uri="{FF2B5EF4-FFF2-40B4-BE49-F238E27FC236}">
                <a16:creationId xmlns:a16="http://schemas.microsoft.com/office/drawing/2014/main" id="{1629B1A0-A627-4AAA-B3FC-86147B5D656D}"/>
              </a:ext>
            </a:extLst>
          </p:cNvPr>
          <p:cNvSpPr txBox="1"/>
          <p:nvPr/>
        </p:nvSpPr>
        <p:spPr>
          <a:xfrm>
            <a:off x="169558" y="2354"/>
            <a:ext cx="8810626" cy="1323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buClr>
                <a:srgbClr val="0072BC"/>
              </a:buClr>
              <a:buFont typeface="Wingdings" panose="05000000000000000000" pitchFamily="2" charset="2"/>
              <a:buChar char="§"/>
              <a:defRPr/>
            </a:pPr>
            <a:r>
              <a:rPr lang="ru-RU" sz="2000" dirty="0">
                <a:solidFill>
                  <a:srgbClr val="0072BC"/>
                </a:solidFill>
                <a:cs typeface="Arial" panose="020B0604020202020204" pitchFamily="34" charset="0"/>
              </a:rPr>
              <a:t>«беженцы климата» не является терминологией международного права</a:t>
            </a:r>
            <a:r>
              <a:rPr lang="en-US" sz="2000" dirty="0">
                <a:solidFill>
                  <a:srgbClr val="0072BC"/>
                </a:solidFill>
                <a:cs typeface="Arial" panose="020B0604020202020204" pitchFamily="34" charset="0"/>
              </a:rPr>
              <a:t>. </a:t>
            </a:r>
          </a:p>
          <a:p>
            <a:pPr marL="285750" indent="-285750" eaLnBrk="1" fontAlgn="auto" hangingPunct="1">
              <a:spcBef>
                <a:spcPts val="0"/>
              </a:spcBef>
              <a:spcAft>
                <a:spcPts val="0"/>
              </a:spcAft>
              <a:buClr>
                <a:srgbClr val="0072BC"/>
              </a:buClr>
              <a:buFont typeface="Wingdings" panose="05000000000000000000" pitchFamily="2" charset="2"/>
              <a:buChar char="§"/>
              <a:defRPr/>
            </a:pPr>
            <a:r>
              <a:rPr lang="ru-RU" sz="2000" dirty="0">
                <a:solidFill>
                  <a:srgbClr val="0072BC"/>
                </a:solidFill>
                <a:cs typeface="Arial" panose="020B0604020202020204" pitchFamily="34" charset="0"/>
              </a:rPr>
              <a:t>Но возможно перемещение в контексте изменение климата</a:t>
            </a:r>
          </a:p>
          <a:p>
            <a:pPr marL="285750" indent="-285750" eaLnBrk="1" fontAlgn="auto" hangingPunct="1">
              <a:spcBef>
                <a:spcPts val="0"/>
              </a:spcBef>
              <a:spcAft>
                <a:spcPts val="0"/>
              </a:spcAft>
              <a:buClr>
                <a:srgbClr val="0072BC"/>
              </a:buClr>
              <a:buFont typeface="Wingdings" panose="05000000000000000000" pitchFamily="2" charset="2"/>
              <a:buChar char="§"/>
              <a:defRPr/>
            </a:pPr>
            <a:r>
              <a:rPr lang="ru-RU" sz="2000" dirty="0">
                <a:solidFill>
                  <a:srgbClr val="0072BC"/>
                </a:solidFill>
                <a:cs typeface="Arial" panose="020B0604020202020204" pitchFamily="34" charset="0"/>
              </a:rPr>
              <a:t>Гуманитарное или временное убежище подходить </a:t>
            </a:r>
          </a:p>
        </p:txBody>
      </p:sp>
      <p:sp>
        <p:nvSpPr>
          <p:cNvPr id="6" name="TextBox 5">
            <a:extLst>
              <a:ext uri="{FF2B5EF4-FFF2-40B4-BE49-F238E27FC236}">
                <a16:creationId xmlns:a16="http://schemas.microsoft.com/office/drawing/2014/main" id="{4388F962-46A3-4C87-848E-BE02320BAB8F}"/>
              </a:ext>
            </a:extLst>
          </p:cNvPr>
          <p:cNvSpPr txBox="1"/>
          <p:nvPr/>
        </p:nvSpPr>
        <p:spPr>
          <a:xfrm>
            <a:off x="66675" y="1725856"/>
            <a:ext cx="4923163" cy="19389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eaLnBrk="1" fontAlgn="auto" hangingPunct="1">
              <a:spcBef>
                <a:spcPts val="0"/>
              </a:spcBef>
              <a:spcAft>
                <a:spcPts val="0"/>
              </a:spcAft>
              <a:buClr>
                <a:srgbClr val="0072BC"/>
              </a:buClr>
              <a:buFont typeface="Wingdings" panose="05000000000000000000" pitchFamily="2" charset="2"/>
              <a:buChar char="§"/>
              <a:defRPr/>
            </a:pPr>
            <a:r>
              <a:rPr lang="ru-RU" sz="2400" dirty="0"/>
              <a:t>«событие серьёзно нарушающих общественный порядок с какой-то части страны или во всей стране его происхождения»</a:t>
            </a:r>
            <a:endParaRPr lang="en-US" sz="2400" dirty="0">
              <a:solidFill>
                <a:srgbClr val="0072BC"/>
              </a:solidFill>
              <a:latin typeface="+mn-lt"/>
              <a:cs typeface="Segoe U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0300-1BDC-485F-A487-88E82B5B7B50}"/>
              </a:ext>
            </a:extLst>
          </p:cNvPr>
          <p:cNvSpPr>
            <a:spLocks noGrp="1"/>
          </p:cNvSpPr>
          <p:nvPr>
            <p:ph type="title"/>
          </p:nvPr>
        </p:nvSpPr>
        <p:spPr>
          <a:xfrm>
            <a:off x="209034" y="204348"/>
            <a:ext cx="8754312" cy="717309"/>
          </a:xfrm>
        </p:spPr>
        <p:txBody>
          <a:bodyPr>
            <a:normAutofit fontScale="90000"/>
          </a:bodyPr>
          <a:lstStyle/>
          <a:p>
            <a:r>
              <a:rPr lang="ru-RU" dirty="0"/>
              <a:t>Нью-Йоркская декларация о беженцах и мигрантах</a:t>
            </a:r>
            <a:endParaRPr lang="en-US" dirty="0"/>
          </a:p>
        </p:txBody>
      </p:sp>
      <p:sp>
        <p:nvSpPr>
          <p:cNvPr id="3" name="Content Placeholder 2">
            <a:extLst>
              <a:ext uri="{FF2B5EF4-FFF2-40B4-BE49-F238E27FC236}">
                <a16:creationId xmlns:a16="http://schemas.microsoft.com/office/drawing/2014/main" id="{0E6EEB45-6FF1-4C42-8A7F-322B39CBD3AA}"/>
              </a:ext>
            </a:extLst>
          </p:cNvPr>
          <p:cNvSpPr>
            <a:spLocks noGrp="1"/>
          </p:cNvSpPr>
          <p:nvPr>
            <p:ph idx="1"/>
          </p:nvPr>
        </p:nvSpPr>
        <p:spPr>
          <a:xfrm>
            <a:off x="0" y="921658"/>
            <a:ext cx="6594892" cy="4165600"/>
          </a:xfrm>
        </p:spPr>
        <p:txBody>
          <a:bodyPr>
            <a:normAutofit fontScale="40000" lnSpcReduction="20000"/>
          </a:bodyPr>
          <a:lstStyle/>
          <a:p>
            <a:pPr algn="just"/>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19 сентября 2016 года Генеральная Ассамблея ООН единогласно приняла Нью-Йоркскую декларацию о беженцах и мигрантах. В Нью-Йоркской декларации подтверждается важность международного режима по защите беженцев и содержится широкий круг обязательств государств-членов.</a:t>
            </a:r>
          </a:p>
          <a:p>
            <a:pPr algn="just"/>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Принимая Нью - Йоркскую декларацию, государства-члены ООН :</a:t>
            </a:r>
          </a:p>
          <a:p>
            <a:pPr algn="just">
              <a:buFont typeface="Wingdings" panose="05000000000000000000" pitchFamily="2" charset="2"/>
              <a:buChar char="ü"/>
            </a:pPr>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выразили глубокую солидарность с теми, кто вынужден бежать</a:t>
            </a:r>
          </a:p>
          <a:p>
            <a:pPr algn="just">
              <a:buFont typeface="Wingdings" panose="05000000000000000000" pitchFamily="2" charset="2"/>
              <a:buChar char="ü"/>
            </a:pPr>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подтвердили обязательства по соблюдению права человека, защите прав беженцев и мигрантов; </a:t>
            </a:r>
          </a:p>
          <a:p>
            <a:pPr algn="just">
              <a:buFont typeface="Wingdings" panose="05000000000000000000" pitchFamily="2" charset="2"/>
              <a:buChar char="ü"/>
            </a:pPr>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подтвердили, что защита беженцев и поддержка стран, предоставляющих им убежище, входят в число совместных международных обязательств и должны осуществляться на более справедливой и предсказуемой основе;</a:t>
            </a:r>
          </a:p>
          <a:p>
            <a:pPr algn="just">
              <a:buFont typeface="Wingdings" panose="05000000000000000000" pitchFamily="2" charset="2"/>
              <a:buChar char="ü"/>
            </a:pPr>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обязались оказывать активную поддержку странам, затронутым крупными перемещениями беженцев и мигрантов;</a:t>
            </a:r>
          </a:p>
          <a:p>
            <a:pPr algn="just">
              <a:buFont typeface="Wingdings" panose="05000000000000000000" pitchFamily="2" charset="2"/>
              <a:buChar char="ü"/>
            </a:pPr>
            <a:r>
              <a:rPr lang="ru-RU" sz="38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договорились работать над принятием Глобального договора о беженцах и Глобального Договора о безопасной, упорядоченной и регулируемой миграции.</a:t>
            </a:r>
          </a:p>
          <a:p>
            <a:endParaRPr lang="en-US" dirty="0"/>
          </a:p>
        </p:txBody>
      </p:sp>
      <p:pic>
        <p:nvPicPr>
          <p:cNvPr id="4" name="Picture 3">
            <a:extLst>
              <a:ext uri="{FF2B5EF4-FFF2-40B4-BE49-F238E27FC236}">
                <a16:creationId xmlns:a16="http://schemas.microsoft.com/office/drawing/2014/main" id="{E54B144F-DBEF-4221-9512-032A8BD84FF7}"/>
              </a:ext>
            </a:extLst>
          </p:cNvPr>
          <p:cNvPicPr>
            <a:picLocks noChangeAspect="1"/>
          </p:cNvPicPr>
          <p:nvPr/>
        </p:nvPicPr>
        <p:blipFill>
          <a:blip r:embed="rId2"/>
          <a:stretch>
            <a:fillRect/>
          </a:stretch>
        </p:blipFill>
        <p:spPr>
          <a:xfrm>
            <a:off x="6594892" y="1066801"/>
            <a:ext cx="2549107" cy="1669142"/>
          </a:xfrm>
          <a:prstGeom prst="rect">
            <a:avLst/>
          </a:prstGeom>
        </p:spPr>
      </p:pic>
      <p:pic>
        <p:nvPicPr>
          <p:cNvPr id="5" name="Picture 4">
            <a:extLst>
              <a:ext uri="{FF2B5EF4-FFF2-40B4-BE49-F238E27FC236}">
                <a16:creationId xmlns:a16="http://schemas.microsoft.com/office/drawing/2014/main" id="{99F6F1DD-CD8C-46F1-B79D-9BE48F7C4198}"/>
              </a:ext>
            </a:extLst>
          </p:cNvPr>
          <p:cNvPicPr>
            <a:picLocks noChangeAspect="1"/>
          </p:cNvPicPr>
          <p:nvPr/>
        </p:nvPicPr>
        <p:blipFill>
          <a:blip r:embed="rId3"/>
          <a:stretch>
            <a:fillRect/>
          </a:stretch>
        </p:blipFill>
        <p:spPr>
          <a:xfrm>
            <a:off x="6611689" y="2801258"/>
            <a:ext cx="2532310" cy="1734459"/>
          </a:xfrm>
          <a:prstGeom prst="rect">
            <a:avLst/>
          </a:prstGeom>
        </p:spPr>
      </p:pic>
    </p:spTree>
    <p:extLst>
      <p:ext uri="{BB962C8B-B14F-4D97-AF65-F5344CB8AC3E}">
        <p14:creationId xmlns:p14="http://schemas.microsoft.com/office/powerpoint/2010/main" val="428612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22DF-59B8-4BCC-A91F-69F4DE723230}"/>
              </a:ext>
            </a:extLst>
          </p:cNvPr>
          <p:cNvSpPr>
            <a:spLocks noGrp="1"/>
          </p:cNvSpPr>
          <p:nvPr>
            <p:ph type="title"/>
          </p:nvPr>
        </p:nvSpPr>
        <p:spPr>
          <a:xfrm>
            <a:off x="76200" y="204349"/>
            <a:ext cx="8887146" cy="506851"/>
          </a:xfrm>
        </p:spPr>
        <p:txBody>
          <a:bodyPr/>
          <a:lstStyle/>
          <a:p>
            <a:r>
              <a:rPr lang="ru-RU" dirty="0"/>
              <a:t>Глобальный договор о беженцах</a:t>
            </a:r>
            <a:endParaRPr lang="en-US" dirty="0"/>
          </a:p>
        </p:txBody>
      </p:sp>
      <p:sp>
        <p:nvSpPr>
          <p:cNvPr id="3" name="Content Placeholder 2">
            <a:extLst>
              <a:ext uri="{FF2B5EF4-FFF2-40B4-BE49-F238E27FC236}">
                <a16:creationId xmlns:a16="http://schemas.microsoft.com/office/drawing/2014/main" id="{B5E87D84-BC53-473A-9EC2-880AA55D9E34}"/>
              </a:ext>
            </a:extLst>
          </p:cNvPr>
          <p:cNvSpPr>
            <a:spLocks noGrp="1"/>
          </p:cNvSpPr>
          <p:nvPr>
            <p:ph idx="1"/>
          </p:nvPr>
        </p:nvSpPr>
        <p:spPr>
          <a:xfrm>
            <a:off x="76200" y="944880"/>
            <a:ext cx="6979920" cy="4137660"/>
          </a:xfrm>
        </p:spPr>
        <p:txBody>
          <a:bodyPr>
            <a:normAutofit fontScale="55000" lnSpcReduction="20000"/>
          </a:bodyPr>
          <a:lstStyle/>
          <a:p>
            <a:pPr algn="just"/>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17 декабря 2018 года Генеральная Ассамблея Организации Объединенных Наций приняла Глобальный договор после двух лет консультаций под эгидой УВКБ ООН с государствами-членами, международными организациями, беженцами, гражданским обществом, частным сектором и экспертами.</a:t>
            </a:r>
          </a:p>
          <a:p>
            <a:pPr algn="just"/>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В нем содержится план действий правительств, международных организаций и других заинтересованных сторон по обеспечению того, чтобы принимающие общины получали необходимую поддержку и чтобы беженцы могли вести продуктивную жизнь.</a:t>
            </a:r>
          </a:p>
          <a:p>
            <a:pPr algn="just"/>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4 основные задачи Глобального договора:</a:t>
            </a:r>
          </a:p>
          <a:p>
            <a:pPr algn="just">
              <a:buFont typeface="Wingdings" panose="05000000000000000000" pitchFamily="2" charset="2"/>
              <a:buChar char="ü"/>
            </a:pPr>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Снизить нагрузку с принимающих стран</a:t>
            </a:r>
          </a:p>
          <a:p>
            <a:pPr algn="just">
              <a:buFont typeface="Wingdings" panose="05000000000000000000" pitchFamily="2" charset="2"/>
              <a:buChar char="ü"/>
            </a:pPr>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Повысить уровень самодостаточности беженцев</a:t>
            </a:r>
          </a:p>
          <a:p>
            <a:pPr algn="just">
              <a:buFont typeface="Wingdings" panose="05000000000000000000" pitchFamily="2" charset="2"/>
              <a:buChar char="ü"/>
            </a:pPr>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Расширение доступа к возможности переселения в третьи страны</a:t>
            </a:r>
          </a:p>
          <a:p>
            <a:pPr algn="just">
              <a:buFont typeface="Wingdings" panose="05000000000000000000" pitchFamily="2" charset="2"/>
              <a:buChar char="ü"/>
            </a:pPr>
            <a:r>
              <a:rPr lang="ru-RU" sz="31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Обеспечить условия для безопасного и достойного возвращения в страны исхода</a:t>
            </a:r>
          </a:p>
          <a:p>
            <a:endParaRPr lang="en-US" dirty="0"/>
          </a:p>
        </p:txBody>
      </p:sp>
      <p:pic>
        <p:nvPicPr>
          <p:cNvPr id="5" name="Picture 4">
            <a:extLst>
              <a:ext uri="{FF2B5EF4-FFF2-40B4-BE49-F238E27FC236}">
                <a16:creationId xmlns:a16="http://schemas.microsoft.com/office/drawing/2014/main" id="{87DDBA44-0B7F-42C0-BAB7-C0AFCE8CDC04}"/>
              </a:ext>
            </a:extLst>
          </p:cNvPr>
          <p:cNvPicPr>
            <a:picLocks noChangeAspect="1"/>
          </p:cNvPicPr>
          <p:nvPr/>
        </p:nvPicPr>
        <p:blipFill>
          <a:blip r:embed="rId2"/>
          <a:stretch>
            <a:fillRect/>
          </a:stretch>
        </p:blipFill>
        <p:spPr>
          <a:xfrm>
            <a:off x="7056120" y="944879"/>
            <a:ext cx="2011680" cy="1814805"/>
          </a:xfrm>
          <a:prstGeom prst="rect">
            <a:avLst/>
          </a:prstGeom>
        </p:spPr>
      </p:pic>
      <p:pic>
        <p:nvPicPr>
          <p:cNvPr id="6" name="Picture 5">
            <a:extLst>
              <a:ext uri="{FF2B5EF4-FFF2-40B4-BE49-F238E27FC236}">
                <a16:creationId xmlns:a16="http://schemas.microsoft.com/office/drawing/2014/main" id="{1382A8A4-D21B-4E36-9681-FA845883ABFD}"/>
              </a:ext>
            </a:extLst>
          </p:cNvPr>
          <p:cNvPicPr>
            <a:picLocks noChangeAspect="1"/>
          </p:cNvPicPr>
          <p:nvPr/>
        </p:nvPicPr>
        <p:blipFill>
          <a:blip r:embed="rId3"/>
          <a:stretch>
            <a:fillRect/>
          </a:stretch>
        </p:blipFill>
        <p:spPr>
          <a:xfrm>
            <a:off x="7056120" y="2759685"/>
            <a:ext cx="2011680" cy="1797075"/>
          </a:xfrm>
          <a:prstGeom prst="rect">
            <a:avLst/>
          </a:prstGeom>
        </p:spPr>
      </p:pic>
    </p:spTree>
    <p:extLst>
      <p:ext uri="{BB962C8B-B14F-4D97-AF65-F5344CB8AC3E}">
        <p14:creationId xmlns:p14="http://schemas.microsoft.com/office/powerpoint/2010/main" val="342595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CF548A1D-E97F-4B95-B331-0132A6CB00CF}"/>
              </a:ext>
            </a:extLst>
          </p:cNvPr>
          <p:cNvPicPr>
            <a:picLocks noChangeAspect="1"/>
          </p:cNvPicPr>
          <p:nvPr/>
        </p:nvPicPr>
        <p:blipFill rotWithShape="1">
          <a:blip r:embed="rId2"/>
          <a:srcRect t="685" b="25527"/>
          <a:stretch/>
        </p:blipFill>
        <p:spPr>
          <a:xfrm>
            <a:off x="20" y="7299"/>
            <a:ext cx="9143979" cy="4503738"/>
          </a:xfrm>
          <a:prstGeom prst="rect">
            <a:avLst/>
          </a:prstGeom>
          <a:noFill/>
        </p:spPr>
      </p:pic>
      <p:sp>
        <p:nvSpPr>
          <p:cNvPr id="2" name="Title 1">
            <a:extLst>
              <a:ext uri="{FF2B5EF4-FFF2-40B4-BE49-F238E27FC236}">
                <a16:creationId xmlns:a16="http://schemas.microsoft.com/office/drawing/2014/main" id="{9EFCAC0D-F055-4F10-9D25-461E01B226DC}"/>
              </a:ext>
            </a:extLst>
          </p:cNvPr>
          <p:cNvSpPr>
            <a:spLocks noGrp="1"/>
          </p:cNvSpPr>
          <p:nvPr>
            <p:ph type="title"/>
          </p:nvPr>
        </p:nvSpPr>
        <p:spPr>
          <a:xfrm>
            <a:off x="209033" y="204348"/>
            <a:ext cx="5848867" cy="669231"/>
          </a:xfrm>
        </p:spPr>
        <p:txBody>
          <a:bodyPr anchor="b">
            <a:normAutofit/>
          </a:bodyPr>
          <a:lstStyle/>
          <a:p>
            <a:r>
              <a:rPr lang="ru-RU" i="1" dirty="0"/>
              <a:t>Спасибо за внимание!</a:t>
            </a:r>
            <a:endParaRPr lang="en-US" i="1" dirty="0"/>
          </a:p>
        </p:txBody>
      </p:sp>
      <p:sp>
        <p:nvSpPr>
          <p:cNvPr id="3" name="Subtitle 2">
            <a:extLst>
              <a:ext uri="{FF2B5EF4-FFF2-40B4-BE49-F238E27FC236}">
                <a16:creationId xmlns:a16="http://schemas.microsoft.com/office/drawing/2014/main" id="{3B015C78-CF5A-4963-9DBC-CA1875ED39A5}"/>
              </a:ext>
            </a:extLst>
          </p:cNvPr>
          <p:cNvSpPr>
            <a:spLocks noGrp="1"/>
          </p:cNvSpPr>
          <p:nvPr>
            <p:ph sz="half" idx="2"/>
          </p:nvPr>
        </p:nvSpPr>
        <p:spPr>
          <a:xfrm>
            <a:off x="5486399" y="1373078"/>
            <a:ext cx="3551465" cy="3028808"/>
          </a:xfrm>
        </p:spPr>
        <p:txBody>
          <a:bodyPr>
            <a:normAutofit/>
          </a:bodyPr>
          <a:lstStyle/>
          <a:p>
            <a:pPr marL="533400" indent="-533400">
              <a:lnSpc>
                <a:spcPct val="90000"/>
              </a:lnSpc>
              <a:buClr>
                <a:srgbClr val="E3E3FF"/>
              </a:buClr>
              <a:defRPr/>
            </a:pPr>
            <a:r>
              <a:rPr lang="en-GB" altLang="en-US" sz="1300" b="1" dirty="0">
                <a:solidFill>
                  <a:schemeClr val="bg1"/>
                </a:solidFill>
              </a:rPr>
              <a:t> </a:t>
            </a:r>
            <a:r>
              <a:rPr lang="ru-RU" altLang="en-US" sz="1300" b="1" dirty="0">
                <a:solidFill>
                  <a:schemeClr val="bg1"/>
                </a:solidFill>
              </a:rPr>
              <a:t>Следите за новостями УВКБ ООН в РФ на</a:t>
            </a:r>
            <a:r>
              <a:rPr lang="en-GB" altLang="en-US" sz="1300" b="1" dirty="0">
                <a:solidFill>
                  <a:schemeClr val="bg1"/>
                </a:solidFill>
              </a:rPr>
              <a:t>:</a:t>
            </a:r>
            <a:endParaRPr lang="ru-RU" altLang="en-US" sz="1300" b="1" dirty="0">
              <a:solidFill>
                <a:schemeClr val="bg1"/>
              </a:solidFill>
            </a:endParaRPr>
          </a:p>
          <a:p>
            <a:pPr marL="533400" indent="-533400">
              <a:lnSpc>
                <a:spcPct val="90000"/>
              </a:lnSpc>
              <a:buClr>
                <a:srgbClr val="E3E3FF"/>
              </a:buClr>
              <a:defRPr/>
            </a:pPr>
            <a:endParaRPr lang="ru-RU" altLang="en-US" sz="1300" b="1" dirty="0">
              <a:solidFill>
                <a:schemeClr val="bg1"/>
              </a:solidFill>
            </a:endParaRPr>
          </a:p>
          <a:p>
            <a:pPr marL="533400" indent="-533400">
              <a:lnSpc>
                <a:spcPct val="90000"/>
              </a:lnSpc>
              <a:buClr>
                <a:srgbClr val="E3E3FF"/>
              </a:buClr>
              <a:defRPr/>
            </a:pPr>
            <a:r>
              <a:rPr lang="en-US" altLang="en-US" sz="1300" b="1" dirty="0">
                <a:solidFill>
                  <a:schemeClr val="bg1"/>
                </a:solidFill>
              </a:rPr>
              <a:t>facebook.com/</a:t>
            </a:r>
            <a:r>
              <a:rPr lang="en-US" altLang="en-US" sz="1300" b="1" dirty="0" err="1">
                <a:solidFill>
                  <a:schemeClr val="bg1"/>
                </a:solidFill>
              </a:rPr>
              <a:t>unhcr.russia</a:t>
            </a:r>
            <a:r>
              <a:rPr lang="en-US" altLang="en-US" sz="1300" b="1" dirty="0">
                <a:solidFill>
                  <a:schemeClr val="bg1"/>
                </a:solidFill>
              </a:rPr>
              <a:t>,</a:t>
            </a:r>
          </a:p>
          <a:p>
            <a:pPr marL="533400" indent="-533400">
              <a:lnSpc>
                <a:spcPct val="90000"/>
              </a:lnSpc>
              <a:buClr>
                <a:srgbClr val="E3E3FF"/>
              </a:buClr>
              <a:defRPr/>
            </a:pPr>
            <a:r>
              <a:rPr lang="en-US" altLang="en-US" sz="1300" b="1" dirty="0">
                <a:solidFill>
                  <a:schemeClr val="bg1"/>
                </a:solidFill>
              </a:rPr>
              <a:t>Instagram - @unhcr_Russia,</a:t>
            </a:r>
          </a:p>
          <a:p>
            <a:pPr marL="533400" indent="-533400">
              <a:lnSpc>
                <a:spcPct val="90000"/>
              </a:lnSpc>
              <a:buClr>
                <a:srgbClr val="E3E3FF"/>
              </a:buClr>
              <a:defRPr/>
            </a:pPr>
            <a:r>
              <a:rPr lang="en-US" altLang="en-US" sz="1300" b="1" dirty="0">
                <a:solidFill>
                  <a:schemeClr val="bg1"/>
                </a:solidFill>
              </a:rPr>
              <a:t>Twitter - @UNHCRussia </a:t>
            </a:r>
          </a:p>
          <a:p>
            <a:pPr marL="533400" indent="-533400">
              <a:lnSpc>
                <a:spcPct val="90000"/>
              </a:lnSpc>
              <a:buClr>
                <a:srgbClr val="E3E3FF"/>
              </a:buClr>
              <a:defRPr/>
            </a:pPr>
            <a:r>
              <a:rPr lang="ru-RU" altLang="en-US" sz="1300" b="1" dirty="0">
                <a:solidFill>
                  <a:schemeClr val="bg1"/>
                </a:solidFill>
              </a:rPr>
              <a:t>и на сайте </a:t>
            </a:r>
          </a:p>
          <a:p>
            <a:pPr marL="533400" indent="-533400">
              <a:lnSpc>
                <a:spcPct val="90000"/>
              </a:lnSpc>
              <a:buClr>
                <a:srgbClr val="E3E3FF"/>
              </a:buClr>
              <a:defRPr/>
            </a:pPr>
            <a:r>
              <a:rPr lang="en-US" altLang="en-US" sz="1300" b="1" dirty="0">
                <a:solidFill>
                  <a:schemeClr val="bg1"/>
                </a:solidFill>
              </a:rPr>
              <a:t>www.UNHCR.ru </a:t>
            </a:r>
          </a:p>
          <a:p>
            <a:pPr marL="533400" indent="-533400">
              <a:lnSpc>
                <a:spcPct val="90000"/>
              </a:lnSpc>
              <a:defRPr/>
            </a:pPr>
            <a:endParaRPr lang="ru-RU" altLang="en-US" sz="1300" b="1" i="1" dirty="0">
              <a:solidFill>
                <a:schemeClr val="bg1"/>
              </a:solidFill>
            </a:endParaRPr>
          </a:p>
          <a:p>
            <a:pPr marL="533400" indent="-533400">
              <a:lnSpc>
                <a:spcPct val="90000"/>
              </a:lnSpc>
              <a:defRPr/>
            </a:pPr>
            <a:r>
              <a:rPr lang="ru-RU" altLang="en-US" sz="1300" b="1" i="1" dirty="0">
                <a:solidFill>
                  <a:schemeClr val="bg1"/>
                </a:solidFill>
              </a:rPr>
              <a:t>Контакты:</a:t>
            </a:r>
          </a:p>
          <a:p>
            <a:pPr marL="533400" indent="-533400">
              <a:lnSpc>
                <a:spcPct val="90000"/>
              </a:lnSpc>
              <a:defRPr/>
            </a:pPr>
            <a:r>
              <a:rPr lang="pt-BR" altLang="en-US" sz="1300" b="1" i="1" dirty="0" err="1">
                <a:solidFill>
                  <a:schemeClr val="bg1"/>
                </a:solidFill>
              </a:rPr>
              <a:t>Тел</a:t>
            </a:r>
            <a:r>
              <a:rPr lang="pt-BR" altLang="en-US" sz="1300" b="1" i="1" dirty="0">
                <a:solidFill>
                  <a:schemeClr val="bg1"/>
                </a:solidFill>
              </a:rPr>
              <a:t>.: +7 (495) 660-09-01</a:t>
            </a:r>
          </a:p>
          <a:p>
            <a:pPr marL="533400" indent="-533400">
              <a:lnSpc>
                <a:spcPct val="90000"/>
              </a:lnSpc>
              <a:defRPr/>
            </a:pPr>
            <a:r>
              <a:rPr lang="pt-BR" altLang="en-US" sz="1300" b="1" i="1" dirty="0" err="1">
                <a:solidFill>
                  <a:schemeClr val="bg1"/>
                </a:solidFill>
              </a:rPr>
              <a:t>Факс</a:t>
            </a:r>
            <a:r>
              <a:rPr lang="pt-BR" altLang="en-US" sz="1300" b="1" i="1" dirty="0">
                <a:solidFill>
                  <a:schemeClr val="bg1"/>
                </a:solidFill>
              </a:rPr>
              <a:t>: +7 (495) 660-09-04/06</a:t>
            </a:r>
          </a:p>
          <a:p>
            <a:pPr marL="533400" indent="-533400">
              <a:lnSpc>
                <a:spcPct val="90000"/>
              </a:lnSpc>
              <a:defRPr/>
            </a:pPr>
            <a:r>
              <a:rPr lang="pt-BR" altLang="en-US" sz="1300" b="1" i="1" dirty="0">
                <a:solidFill>
                  <a:schemeClr val="bg1"/>
                </a:solidFill>
              </a:rPr>
              <a:t>E-mail: </a:t>
            </a:r>
            <a:r>
              <a:rPr lang="pt-BR" altLang="en-US" sz="1300" b="1" i="1" dirty="0">
                <a:solidFill>
                  <a:schemeClr val="bg1"/>
                </a:solidFill>
                <a:hlinkClick r:id="rId3">
                  <a:extLst>
                    <a:ext uri="{A12FA001-AC4F-418D-AE19-62706E023703}">
                      <ahyp:hlinkClr xmlns:ahyp="http://schemas.microsoft.com/office/drawing/2018/hyperlinkcolor" val="tx"/>
                    </a:ext>
                  </a:extLst>
                </a:hlinkClick>
              </a:rPr>
              <a:t>RUSMO@unhcr.org</a:t>
            </a:r>
            <a:endParaRPr lang="ru-RU" altLang="en-US" sz="1300" b="1" i="1" dirty="0">
              <a:solidFill>
                <a:schemeClr val="bg1"/>
              </a:solidFill>
            </a:endParaRPr>
          </a:p>
          <a:p>
            <a:pPr marL="533400" indent="-533400">
              <a:lnSpc>
                <a:spcPct val="90000"/>
              </a:lnSpc>
              <a:defRPr/>
            </a:pPr>
            <a:r>
              <a:rPr lang="en-GB" altLang="en-US" sz="1300" dirty="0"/>
              <a:t> </a:t>
            </a:r>
            <a:endParaRPr lang="en-US" sz="1300" dirty="0"/>
          </a:p>
        </p:txBody>
      </p:sp>
    </p:spTree>
    <p:extLst>
      <p:ext uri="{BB962C8B-B14F-4D97-AF65-F5344CB8AC3E}">
        <p14:creationId xmlns:p14="http://schemas.microsoft.com/office/powerpoint/2010/main" val="372603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track&#10;&#10;Description automatically generated">
            <a:extLst>
              <a:ext uri="{FF2B5EF4-FFF2-40B4-BE49-F238E27FC236}">
                <a16:creationId xmlns:a16="http://schemas.microsoft.com/office/drawing/2014/main" id="{BEE986B7-1BAA-4807-B6D0-CC5E9808E6D9}"/>
              </a:ext>
            </a:extLst>
          </p:cNvPr>
          <p:cNvPicPr>
            <a:picLocks noChangeAspect="1"/>
          </p:cNvPicPr>
          <p:nvPr/>
        </p:nvPicPr>
        <p:blipFill rotWithShape="1">
          <a:blip r:embed="rId2"/>
          <a:srcRect t="16202" b="18127"/>
          <a:stretch/>
        </p:blipFill>
        <p:spPr>
          <a:xfrm>
            <a:off x="21" y="-12486"/>
            <a:ext cx="9143979" cy="5155985"/>
          </a:xfrm>
          <a:prstGeom prst="rect">
            <a:avLst/>
          </a:prstGeom>
          <a:noFill/>
        </p:spPr>
      </p:pic>
      <p:sp>
        <p:nvSpPr>
          <p:cNvPr id="2" name="Title 1">
            <a:extLst>
              <a:ext uri="{FF2B5EF4-FFF2-40B4-BE49-F238E27FC236}">
                <a16:creationId xmlns:a16="http://schemas.microsoft.com/office/drawing/2014/main" id="{177835DC-91A3-4E7B-AAE7-D71D3FE38046}"/>
              </a:ext>
            </a:extLst>
          </p:cNvPr>
          <p:cNvSpPr>
            <a:spLocks noGrp="1"/>
          </p:cNvSpPr>
          <p:nvPr>
            <p:ph type="title"/>
          </p:nvPr>
        </p:nvSpPr>
        <p:spPr>
          <a:xfrm>
            <a:off x="1277853" y="34848"/>
            <a:ext cx="5710074" cy="669231"/>
          </a:xfrm>
        </p:spPr>
        <p:txBody>
          <a:bodyPr anchor="b">
            <a:normAutofit/>
          </a:bodyPr>
          <a:lstStyle/>
          <a:p>
            <a:r>
              <a:rPr lang="ru-RU" sz="3300" dirty="0"/>
              <a:t>Лица в ведении УВКБ ООН</a:t>
            </a:r>
            <a:endParaRPr lang="en-US" sz="3300" dirty="0"/>
          </a:p>
        </p:txBody>
      </p:sp>
      <p:sp>
        <p:nvSpPr>
          <p:cNvPr id="3" name="Subtitle 2">
            <a:extLst>
              <a:ext uri="{FF2B5EF4-FFF2-40B4-BE49-F238E27FC236}">
                <a16:creationId xmlns:a16="http://schemas.microsoft.com/office/drawing/2014/main" id="{8770F509-64C5-4285-B436-342E870BB412}"/>
              </a:ext>
            </a:extLst>
          </p:cNvPr>
          <p:cNvSpPr>
            <a:spLocks noGrp="1"/>
          </p:cNvSpPr>
          <p:nvPr>
            <p:ph sz="half" idx="2"/>
          </p:nvPr>
        </p:nvSpPr>
        <p:spPr>
          <a:xfrm>
            <a:off x="54277" y="2728590"/>
            <a:ext cx="6050688" cy="2314057"/>
          </a:xfrm>
        </p:spPr>
        <p:txBody>
          <a:bodyPr>
            <a:normAutofit/>
          </a:bodyPr>
          <a:lstStyle/>
          <a:p>
            <a:pPr marL="342900" lvl="0" indent="-342900">
              <a:buClr>
                <a:schemeClr val="accent1">
                  <a:lumMod val="60000"/>
                  <a:lumOff val="40000"/>
                </a:schemeClr>
              </a:buClr>
              <a:buFont typeface="Wingdings" panose="05000000000000000000" pitchFamily="2" charset="2"/>
              <a:buChar char="§"/>
            </a:pPr>
            <a:r>
              <a:rPr lang="ru-RU" altLang="en-US" dirty="0"/>
              <a:t>Беженцы и лица, ищущие убежища</a:t>
            </a:r>
          </a:p>
          <a:p>
            <a:pPr marL="342900" lvl="0" indent="-342900">
              <a:buClr>
                <a:schemeClr val="accent1">
                  <a:lumMod val="60000"/>
                  <a:lumOff val="40000"/>
                </a:schemeClr>
              </a:buClr>
              <a:buFont typeface="Wingdings" panose="05000000000000000000" pitchFamily="2" charset="2"/>
              <a:buChar char="§"/>
            </a:pPr>
            <a:r>
              <a:rPr lang="ru-RU" altLang="en-US" dirty="0"/>
              <a:t>Лица, перемещённые внутри страны</a:t>
            </a:r>
          </a:p>
          <a:p>
            <a:pPr marL="342900" lvl="0" indent="-342900">
              <a:buClr>
                <a:schemeClr val="accent1">
                  <a:lumMod val="60000"/>
                  <a:lumOff val="40000"/>
                </a:schemeClr>
              </a:buClr>
              <a:buFont typeface="Wingdings" panose="05000000000000000000" pitchFamily="2" charset="2"/>
              <a:buChar char="§"/>
            </a:pPr>
            <a:r>
              <a:rPr lang="ru-RU" altLang="en-US" dirty="0"/>
              <a:t>Лица без гражданства</a:t>
            </a:r>
          </a:p>
          <a:p>
            <a:pPr marL="342900" lvl="0" indent="-342900">
              <a:buClr>
                <a:schemeClr val="accent1">
                  <a:lumMod val="60000"/>
                  <a:lumOff val="40000"/>
                </a:schemeClr>
              </a:buClr>
              <a:buFont typeface="Wingdings" panose="05000000000000000000" pitchFamily="2" charset="2"/>
              <a:buChar char="§"/>
            </a:pPr>
            <a:r>
              <a:rPr lang="ru-RU" altLang="en-US" dirty="0"/>
              <a:t>Возвращающиеся лица</a:t>
            </a:r>
          </a:p>
          <a:p>
            <a:endParaRPr lang="en-US" dirty="0"/>
          </a:p>
        </p:txBody>
      </p:sp>
      <p:pic>
        <p:nvPicPr>
          <p:cNvPr id="7" name="Picture 10">
            <a:extLst>
              <a:ext uri="{FF2B5EF4-FFF2-40B4-BE49-F238E27FC236}">
                <a16:creationId xmlns:a16="http://schemas.microsoft.com/office/drawing/2014/main" id="{266A39F5-B4C5-4E9F-9E7B-98C747BCC0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494" y="3003933"/>
            <a:ext cx="3217506" cy="213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38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4961965" y="3434881"/>
            <a:ext cx="3863058" cy="285370"/>
          </a:xfrm>
        </p:spPr>
        <p:txBody>
          <a:bodyPr>
            <a:normAutofit/>
          </a:bodyPr>
          <a:lstStyle/>
          <a:p>
            <a:pPr algn="ctr">
              <a:defRPr/>
            </a:pPr>
            <a:r>
              <a:rPr lang="ru-RU" sz="1000" dirty="0"/>
              <a:t>Генеральная Ассамблея Организации Объединённых Нации</a:t>
            </a:r>
            <a:endParaRPr lang="pt-PT" sz="1000" dirty="0"/>
          </a:p>
        </p:txBody>
      </p:sp>
      <p:sp>
        <p:nvSpPr>
          <p:cNvPr id="67587" name="Rectangle 3"/>
          <p:cNvSpPr>
            <a:spLocks noGrp="1" noChangeArrowheads="1"/>
          </p:cNvSpPr>
          <p:nvPr>
            <p:ph idx="1"/>
          </p:nvPr>
        </p:nvSpPr>
        <p:spPr>
          <a:xfrm>
            <a:off x="0" y="758758"/>
            <a:ext cx="4883366" cy="3759454"/>
          </a:xfrm>
        </p:spPr>
        <p:txBody>
          <a:bodyPr rtlCol="0">
            <a:normAutofit fontScale="40000" lnSpcReduction="20000"/>
          </a:bodyPr>
          <a:lstStyle/>
          <a:p>
            <a:pPr>
              <a:defRPr/>
            </a:pPr>
            <a:endParaRPr lang="en-US" dirty="0">
              <a:ea typeface="+mn-ea"/>
            </a:endParaRPr>
          </a:p>
          <a:p>
            <a:pPr>
              <a:defRPr/>
            </a:pPr>
            <a:r>
              <a:rPr lang="ru-RU" sz="4000" dirty="0"/>
              <a:t>Международное право беженцев</a:t>
            </a:r>
            <a:r>
              <a:rPr lang="pt-PT" sz="4000" dirty="0"/>
              <a:t> </a:t>
            </a:r>
          </a:p>
          <a:p>
            <a:pPr>
              <a:defRPr/>
            </a:pPr>
            <a:endParaRPr lang="ru-RU" sz="4000" dirty="0"/>
          </a:p>
          <a:p>
            <a:pPr>
              <a:defRPr/>
            </a:pPr>
            <a:r>
              <a:rPr lang="ru-RU" sz="4000" dirty="0"/>
              <a:t>Международное право права человека</a:t>
            </a:r>
            <a:endParaRPr lang="pt-PT" sz="3800" dirty="0"/>
          </a:p>
          <a:p>
            <a:pPr>
              <a:defRPr/>
            </a:pPr>
            <a:endParaRPr lang="pt-PT" sz="3800" dirty="0"/>
          </a:p>
          <a:p>
            <a:pPr>
              <a:defRPr/>
            </a:pPr>
            <a:r>
              <a:rPr lang="ru-RU" sz="3600" dirty="0"/>
              <a:t>Международное Гуманитарное право</a:t>
            </a:r>
            <a:r>
              <a:rPr lang="pt-PT" sz="3800" dirty="0"/>
              <a:t> </a:t>
            </a:r>
          </a:p>
          <a:p>
            <a:pPr marL="0" indent="0">
              <a:buNone/>
              <a:defRPr/>
            </a:pPr>
            <a:endParaRPr lang="pt-PT" sz="3800" dirty="0"/>
          </a:p>
          <a:p>
            <a:pPr>
              <a:defRPr/>
            </a:pPr>
            <a:r>
              <a:rPr lang="ru-RU" sz="3600" dirty="0"/>
              <a:t>Международное Уголовное право</a:t>
            </a:r>
            <a:endParaRPr lang="pt-PT" sz="3800" dirty="0"/>
          </a:p>
          <a:p>
            <a:pPr marL="0" indent="0">
              <a:buNone/>
              <a:defRPr/>
            </a:pPr>
            <a:endParaRPr lang="pt-PT" sz="3800" dirty="0"/>
          </a:p>
          <a:p>
            <a:pPr>
              <a:defRPr/>
            </a:pPr>
            <a:r>
              <a:rPr lang="ru-RU" sz="3800" dirty="0"/>
              <a:t>Руководствуемые принципы по внутренним перемещением </a:t>
            </a:r>
          </a:p>
          <a:p>
            <a:pPr marL="0" indent="0">
              <a:buNone/>
              <a:defRPr/>
            </a:pPr>
            <a:endParaRPr lang="ru-RU" sz="3800" dirty="0"/>
          </a:p>
          <a:p>
            <a:pPr>
              <a:defRPr/>
            </a:pPr>
            <a:r>
              <a:rPr lang="ru-RU" sz="3800" dirty="0"/>
              <a:t>Конвенция Кампалы о внутренней перемещении</a:t>
            </a:r>
            <a:endParaRPr lang="pt-PT" sz="3800" dirty="0"/>
          </a:p>
          <a:p>
            <a:pPr>
              <a:defRPr/>
            </a:pPr>
            <a:endParaRPr lang="pt-PT" sz="3800" dirty="0"/>
          </a:p>
          <a:p>
            <a:pPr>
              <a:defRPr/>
            </a:pPr>
            <a:r>
              <a:rPr lang="ru-RU" sz="3600" dirty="0"/>
              <a:t>Международное Обычное Право </a:t>
            </a:r>
            <a:endParaRPr lang="pt-PT" sz="3800" dirty="0"/>
          </a:p>
          <a:p>
            <a:pPr>
              <a:defRPr/>
            </a:pPr>
            <a:endParaRPr lang="en-US" sz="3800" dirty="0">
              <a:ea typeface="+mn-ea"/>
            </a:endParaRPr>
          </a:p>
          <a:p>
            <a:pPr>
              <a:buNone/>
              <a:defRPr/>
            </a:pPr>
            <a:endParaRPr lang="ru-RU" dirty="0">
              <a:ea typeface="+mn-ea"/>
            </a:endParaRPr>
          </a:p>
        </p:txBody>
      </p:sp>
      <p:pic>
        <p:nvPicPr>
          <p:cNvPr id="6146" name="Picture 2" descr="Resultado de imagem para general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263" y="863284"/>
            <a:ext cx="4152856" cy="2405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Rot="1" noChangeArrowheads="1"/>
          </p:cNvSpPr>
          <p:nvPr/>
        </p:nvSpPr>
        <p:spPr>
          <a:xfrm>
            <a:off x="285807" y="83138"/>
            <a:ext cx="8754312" cy="558798"/>
          </a:xfrm>
          <a:prstGeom prst="rect">
            <a:avLst/>
          </a:prstGeom>
        </p:spPr>
        <p:txBody>
          <a:bodyPr vert="horz" lIns="0" tIns="0" rIns="0" bIns="0" rtlCol="0" anchor="b" anchorCtr="0">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defRPr/>
            </a:pPr>
            <a:r>
              <a:rPr lang="ru-RU" dirty="0"/>
              <a:t>Международная правовая основа</a:t>
            </a:r>
            <a:endParaRPr lang="pt-PT" dirty="0"/>
          </a:p>
        </p:txBody>
      </p:sp>
    </p:spTree>
    <p:extLst>
      <p:ext uri="{BB962C8B-B14F-4D97-AF65-F5344CB8AC3E}">
        <p14:creationId xmlns:p14="http://schemas.microsoft.com/office/powerpoint/2010/main" val="250882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B62-7320-4F0B-970D-60573A074044}"/>
              </a:ext>
            </a:extLst>
          </p:cNvPr>
          <p:cNvSpPr>
            <a:spLocks noGrp="1"/>
          </p:cNvSpPr>
          <p:nvPr>
            <p:ph type="title"/>
          </p:nvPr>
        </p:nvSpPr>
        <p:spPr>
          <a:xfrm>
            <a:off x="47065" y="4285531"/>
            <a:ext cx="4524936" cy="172169"/>
          </a:xfrm>
        </p:spPr>
        <p:txBody>
          <a:bodyPr anchor="b">
            <a:normAutofit/>
          </a:bodyPr>
          <a:lstStyle/>
          <a:p>
            <a:pPr algn="ctr"/>
            <a:r>
              <a:rPr lang="ru-RU" sz="1200" dirty="0"/>
              <a:t>Подписание Конвенция о статусе беженцев </a:t>
            </a:r>
            <a:r>
              <a:rPr lang="pt-BR" altLang="en-US" sz="1200" dirty="0"/>
              <a:t>1951 </a:t>
            </a:r>
            <a:endParaRPr lang="pt-BR" sz="1200" dirty="0"/>
          </a:p>
        </p:txBody>
      </p:sp>
      <p:pic>
        <p:nvPicPr>
          <p:cNvPr id="4" name="Picture 3" descr="A group of people sitting at a table&#10;&#10;Description automatically generated">
            <a:extLst>
              <a:ext uri="{FF2B5EF4-FFF2-40B4-BE49-F238E27FC236}">
                <a16:creationId xmlns:a16="http://schemas.microsoft.com/office/drawing/2014/main" id="{06709EB3-B642-4AFB-BB8E-54546BB2C930}"/>
              </a:ext>
            </a:extLst>
          </p:cNvPr>
          <p:cNvPicPr>
            <a:picLocks noChangeAspect="1"/>
          </p:cNvPicPr>
          <p:nvPr/>
        </p:nvPicPr>
        <p:blipFill rotWithShape="1">
          <a:blip r:embed="rId3"/>
          <a:srcRect r="8" b="615"/>
          <a:stretch/>
        </p:blipFill>
        <p:spPr>
          <a:xfrm>
            <a:off x="209035" y="1028152"/>
            <a:ext cx="4286766" cy="3087195"/>
          </a:xfrm>
          <a:prstGeom prst="rect">
            <a:avLst/>
          </a:prstGeom>
          <a:noFill/>
        </p:spPr>
      </p:pic>
      <p:sp>
        <p:nvSpPr>
          <p:cNvPr id="3" name="Content Placeholder 2">
            <a:extLst>
              <a:ext uri="{FF2B5EF4-FFF2-40B4-BE49-F238E27FC236}">
                <a16:creationId xmlns:a16="http://schemas.microsoft.com/office/drawing/2014/main" id="{E7C00675-6A56-4386-80AC-44388551C039}"/>
              </a:ext>
            </a:extLst>
          </p:cNvPr>
          <p:cNvSpPr>
            <a:spLocks noGrp="1"/>
          </p:cNvSpPr>
          <p:nvPr>
            <p:ph sz="half" idx="2"/>
          </p:nvPr>
        </p:nvSpPr>
        <p:spPr>
          <a:xfrm>
            <a:off x="4648200" y="974912"/>
            <a:ext cx="4315146" cy="3411883"/>
          </a:xfrm>
        </p:spPr>
        <p:txBody>
          <a:bodyPr>
            <a:normAutofit/>
          </a:bodyPr>
          <a:lstStyle/>
          <a:p>
            <a:pPr>
              <a:lnSpc>
                <a:spcPct val="90000"/>
              </a:lnSpc>
              <a:spcBef>
                <a:spcPts val="600"/>
              </a:spcBef>
              <a:buFont typeface="Wingdings" panose="05000000000000000000" pitchFamily="2" charset="2"/>
              <a:buChar char="v"/>
              <a:defRPr>
                <a:solidFill>
                  <a:srgbClr val="000000"/>
                </a:solidFill>
              </a:defRPr>
            </a:pPr>
            <a:r>
              <a:rPr lang="ru-RU" sz="1500" dirty="0"/>
              <a:t>Конвенция о статусе беженцев </a:t>
            </a:r>
            <a:r>
              <a:rPr lang="pt-BR" altLang="en-US" sz="1500" dirty="0"/>
              <a:t>1951 </a:t>
            </a:r>
            <a:r>
              <a:rPr lang="ru-RU" altLang="en-US" sz="1500" dirty="0"/>
              <a:t>и протокол к нему </a:t>
            </a:r>
            <a:r>
              <a:rPr lang="en-GB" altLang="en-US" sz="1500" dirty="0"/>
              <a:t>1967;</a:t>
            </a:r>
          </a:p>
          <a:p>
            <a:pPr>
              <a:lnSpc>
                <a:spcPct val="90000"/>
              </a:lnSpc>
              <a:spcBef>
                <a:spcPts val="600"/>
              </a:spcBef>
              <a:buFont typeface="Wingdings" panose="05000000000000000000" pitchFamily="2" charset="2"/>
              <a:buChar char="v"/>
              <a:defRPr>
                <a:solidFill>
                  <a:srgbClr val="000000"/>
                </a:solidFill>
              </a:defRPr>
            </a:pPr>
            <a:r>
              <a:rPr lang="ru-RU" sz="1500" dirty="0"/>
              <a:t>Конвенция 1969 года по конкретным аспектам проблем беженцев в Африке</a:t>
            </a:r>
          </a:p>
          <a:p>
            <a:pPr>
              <a:lnSpc>
                <a:spcPct val="90000"/>
              </a:lnSpc>
              <a:spcBef>
                <a:spcPts val="600"/>
              </a:spcBef>
              <a:buFont typeface="Wingdings" panose="05000000000000000000" pitchFamily="2" charset="2"/>
              <a:buChar char="v"/>
              <a:defRPr>
                <a:solidFill>
                  <a:srgbClr val="000000"/>
                </a:solidFill>
              </a:defRPr>
            </a:pPr>
            <a:r>
              <a:rPr lang="ru-RU" sz="1500" dirty="0"/>
              <a:t>Конвенцию 1954 года о статусе апатридов </a:t>
            </a:r>
          </a:p>
          <a:p>
            <a:pPr>
              <a:lnSpc>
                <a:spcPct val="90000"/>
              </a:lnSpc>
              <a:spcBef>
                <a:spcPts val="600"/>
              </a:spcBef>
              <a:buFont typeface="Wingdings" panose="05000000000000000000" pitchFamily="2" charset="2"/>
              <a:buChar char="v"/>
              <a:defRPr>
                <a:solidFill>
                  <a:srgbClr val="000000"/>
                </a:solidFill>
              </a:defRPr>
            </a:pPr>
            <a:r>
              <a:rPr lang="ru-RU" sz="1500" dirty="0"/>
              <a:t>Конвенция 1961 года о сокращение безгражданства</a:t>
            </a:r>
          </a:p>
          <a:p>
            <a:pPr>
              <a:lnSpc>
                <a:spcPct val="90000"/>
              </a:lnSpc>
              <a:spcBef>
                <a:spcPts val="600"/>
              </a:spcBef>
              <a:buFont typeface="Wingdings" panose="05000000000000000000" pitchFamily="2" charset="2"/>
              <a:buChar char="v"/>
              <a:defRPr>
                <a:solidFill>
                  <a:srgbClr val="000000"/>
                </a:solidFill>
              </a:defRPr>
            </a:pPr>
            <a:r>
              <a:rPr lang="ru-RU" sz="1500" dirty="0"/>
              <a:t>Руководящие принципы по вопросу о перемещении лиц внутри страны</a:t>
            </a:r>
          </a:p>
          <a:p>
            <a:pPr>
              <a:lnSpc>
                <a:spcPct val="90000"/>
              </a:lnSpc>
              <a:spcBef>
                <a:spcPts val="600"/>
              </a:spcBef>
              <a:buFont typeface="Wingdings" panose="05000000000000000000" pitchFamily="2" charset="2"/>
              <a:buChar char="v"/>
              <a:defRPr>
                <a:solidFill>
                  <a:srgbClr val="000000"/>
                </a:solidFill>
              </a:defRPr>
            </a:pPr>
            <a:r>
              <a:rPr lang="ru-RU" sz="1500" dirty="0"/>
              <a:t>Конвенция Африканского союза о защите лиц, перемещённых внутри страны, и оказании им помощи в Африке (Кампальская конвенция)</a:t>
            </a:r>
            <a:endParaRPr lang="en-GB" altLang="en-US" sz="1500" dirty="0"/>
          </a:p>
          <a:p>
            <a:pPr>
              <a:lnSpc>
                <a:spcPct val="90000"/>
              </a:lnSpc>
            </a:pPr>
            <a:endParaRPr lang="en-US" sz="1300" dirty="0"/>
          </a:p>
        </p:txBody>
      </p:sp>
      <p:sp>
        <p:nvSpPr>
          <p:cNvPr id="5" name="Title 1">
            <a:extLst>
              <a:ext uri="{FF2B5EF4-FFF2-40B4-BE49-F238E27FC236}">
                <a16:creationId xmlns:a16="http://schemas.microsoft.com/office/drawing/2014/main" id="{702A8F9A-5D17-467B-BB61-7B3052DF2EFD}"/>
              </a:ext>
            </a:extLst>
          </p:cNvPr>
          <p:cNvSpPr txBox="1">
            <a:spLocks/>
          </p:cNvSpPr>
          <p:nvPr/>
        </p:nvSpPr>
        <p:spPr>
          <a:xfrm>
            <a:off x="361434" y="184579"/>
            <a:ext cx="8754312" cy="612081"/>
          </a:xfrm>
          <a:prstGeom prst="rect">
            <a:avLst/>
          </a:prstGeom>
        </p:spPr>
        <p:txBody>
          <a:bodyPr vert="horz" lIns="0" tIns="0" rIns="0" bIns="0" rtlCol="0" anchor="b" anchorCtr="0">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r>
              <a:rPr lang="ru-RU" sz="3400" dirty="0"/>
              <a:t>Правовые Документы</a:t>
            </a:r>
            <a:endParaRPr lang="pt-BR" sz="3400" dirty="0"/>
          </a:p>
        </p:txBody>
      </p:sp>
    </p:spTree>
    <p:extLst>
      <p:ext uri="{BB962C8B-B14F-4D97-AF65-F5344CB8AC3E}">
        <p14:creationId xmlns:p14="http://schemas.microsoft.com/office/powerpoint/2010/main" val="4276804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6D2B-F0C8-4EF0-AA21-E4D1723828E2}"/>
              </a:ext>
            </a:extLst>
          </p:cNvPr>
          <p:cNvSpPr>
            <a:spLocks noGrp="1"/>
          </p:cNvSpPr>
          <p:nvPr>
            <p:ph type="ctrTitle"/>
          </p:nvPr>
        </p:nvSpPr>
        <p:spPr>
          <a:xfrm>
            <a:off x="182479" y="57150"/>
            <a:ext cx="8719259" cy="494695"/>
          </a:xfrm>
        </p:spPr>
        <p:txBody>
          <a:bodyPr/>
          <a:lstStyle/>
          <a:p>
            <a:r>
              <a:rPr lang="ru-RU" sz="2500" dirty="0"/>
              <a:t>БЕЖЕНЦЫ, вынужденно перемещённые лица</a:t>
            </a:r>
            <a:endParaRPr lang="en-US" sz="2500" dirty="0"/>
          </a:p>
        </p:txBody>
      </p:sp>
      <p:sp>
        <p:nvSpPr>
          <p:cNvPr id="3" name="Subtitle 2">
            <a:extLst>
              <a:ext uri="{FF2B5EF4-FFF2-40B4-BE49-F238E27FC236}">
                <a16:creationId xmlns:a16="http://schemas.microsoft.com/office/drawing/2014/main" id="{B77C751E-E875-4C90-801C-165EF09B191B}"/>
              </a:ext>
            </a:extLst>
          </p:cNvPr>
          <p:cNvSpPr>
            <a:spLocks noGrp="1"/>
          </p:cNvSpPr>
          <p:nvPr>
            <p:ph type="subTitle" idx="1"/>
          </p:nvPr>
        </p:nvSpPr>
        <p:spPr>
          <a:xfrm>
            <a:off x="389965" y="941810"/>
            <a:ext cx="8662360" cy="1162655"/>
          </a:xfrm>
        </p:spPr>
        <p:txBody>
          <a:bodyPr>
            <a:normAutofit fontScale="92500" lnSpcReduction="10000"/>
          </a:bodyPr>
          <a:lstStyle/>
          <a:p>
            <a:r>
              <a:rPr lang="ru-RU" sz="2900" b="1" dirty="0">
                <a:solidFill>
                  <a:srgbClr val="00B0F0"/>
                </a:solidFill>
              </a:rPr>
              <a:t>“Каждый человек имеет право искать убежище от преследования в других странах и пользоваться этим убежищем”</a:t>
            </a:r>
          </a:p>
          <a:p>
            <a:endParaRPr lang="ru-RU" sz="2900" i="1" dirty="0">
              <a:solidFill>
                <a:schemeClr val="bg2">
                  <a:lumMod val="75000"/>
                </a:schemeClr>
              </a:solidFill>
            </a:endParaRPr>
          </a:p>
          <a:p>
            <a:pPr algn="just"/>
            <a:endParaRPr lang="ru-RU" b="1" dirty="0"/>
          </a:p>
          <a:p>
            <a:pPr algn="just"/>
            <a:endParaRPr lang="ru-RU" sz="2900" dirty="0">
              <a:solidFill>
                <a:schemeClr val="bg2">
                  <a:lumMod val="75000"/>
                </a:schemeClr>
              </a:solidFill>
            </a:endParaRPr>
          </a:p>
          <a:p>
            <a:endParaRPr lang="ru-RU" sz="2900" dirty="0">
              <a:solidFill>
                <a:schemeClr val="bg2">
                  <a:lumMod val="75000"/>
                </a:schemeClr>
              </a:solidFill>
            </a:endParaRPr>
          </a:p>
          <a:p>
            <a:pPr marL="342900" indent="-342900" algn="just">
              <a:buFont typeface="Wingdings" panose="05000000000000000000" pitchFamily="2" charset="2"/>
              <a:buChar char="Ø"/>
            </a:pPr>
            <a:endParaRPr lang="en-US" dirty="0">
              <a:solidFill>
                <a:schemeClr val="bg2">
                  <a:lumMod val="75000"/>
                </a:schemeClr>
              </a:solidFill>
            </a:endParaRPr>
          </a:p>
        </p:txBody>
      </p:sp>
      <p:pic>
        <p:nvPicPr>
          <p:cNvPr id="4" name="Picture 3">
            <a:extLst>
              <a:ext uri="{FF2B5EF4-FFF2-40B4-BE49-F238E27FC236}">
                <a16:creationId xmlns:a16="http://schemas.microsoft.com/office/drawing/2014/main" id="{1B67F5D5-5C6E-436E-876E-5676C2327D10}"/>
              </a:ext>
            </a:extLst>
          </p:cNvPr>
          <p:cNvPicPr>
            <a:picLocks noChangeAspect="1"/>
          </p:cNvPicPr>
          <p:nvPr/>
        </p:nvPicPr>
        <p:blipFill>
          <a:blip r:embed="rId2"/>
          <a:stretch>
            <a:fillRect/>
          </a:stretch>
        </p:blipFill>
        <p:spPr>
          <a:xfrm>
            <a:off x="463923" y="2104465"/>
            <a:ext cx="4715902" cy="2845804"/>
          </a:xfrm>
          <a:prstGeom prst="rect">
            <a:avLst/>
          </a:prstGeom>
        </p:spPr>
      </p:pic>
      <p:sp>
        <p:nvSpPr>
          <p:cNvPr id="6" name="Rectangle 5">
            <a:extLst>
              <a:ext uri="{FF2B5EF4-FFF2-40B4-BE49-F238E27FC236}">
                <a16:creationId xmlns:a16="http://schemas.microsoft.com/office/drawing/2014/main" id="{D6A3F4D1-309B-4066-92BE-43F8E1A2EF97}"/>
              </a:ext>
            </a:extLst>
          </p:cNvPr>
          <p:cNvSpPr/>
          <p:nvPr/>
        </p:nvSpPr>
        <p:spPr>
          <a:xfrm>
            <a:off x="5341169" y="3039036"/>
            <a:ext cx="3549810" cy="646331"/>
          </a:xfrm>
          <a:prstGeom prst="rect">
            <a:avLst/>
          </a:prstGeom>
        </p:spPr>
        <p:txBody>
          <a:bodyPr wrap="square">
            <a:spAutoFit/>
          </a:bodyPr>
          <a:lstStyle/>
          <a:p>
            <a:pPr algn="just"/>
            <a:r>
              <a:rPr lang="ru-RU" i="1" dirty="0">
                <a:solidFill>
                  <a:schemeClr val="bg2">
                    <a:lumMod val="75000"/>
                  </a:schemeClr>
                </a:solidFill>
              </a:rPr>
              <a:t>Ст. 14 Всеобщей декларации прав человека</a:t>
            </a:r>
          </a:p>
        </p:txBody>
      </p:sp>
    </p:spTree>
    <p:extLst>
      <p:ext uri="{BB962C8B-B14F-4D97-AF65-F5344CB8AC3E}">
        <p14:creationId xmlns:p14="http://schemas.microsoft.com/office/powerpoint/2010/main" val="80484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B376-3B18-46E9-B61F-D99152641C4B}"/>
              </a:ext>
            </a:extLst>
          </p:cNvPr>
          <p:cNvSpPr>
            <a:spLocks noGrp="1"/>
          </p:cNvSpPr>
          <p:nvPr>
            <p:ph type="ctrTitle"/>
          </p:nvPr>
        </p:nvSpPr>
        <p:spPr>
          <a:xfrm>
            <a:off x="182479" y="0"/>
            <a:ext cx="8810063" cy="544286"/>
          </a:xfrm>
        </p:spPr>
        <p:txBody>
          <a:bodyPr/>
          <a:lstStyle/>
          <a:p>
            <a:r>
              <a:rPr lang="ru-RU" sz="4000" dirty="0">
                <a:latin typeface="Times New Roman" panose="02020603050405020304" pitchFamily="18" charset="0"/>
                <a:cs typeface="Times New Roman" panose="02020603050405020304" pitchFamily="18" charset="0"/>
              </a:rPr>
              <a:t>Кто такие «беженцы»</a:t>
            </a:r>
            <a:endParaRPr lang="en-US"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F7137FD-B979-4885-A1A7-AA27CFF8D628}"/>
              </a:ext>
            </a:extLst>
          </p:cNvPr>
          <p:cNvSpPr>
            <a:spLocks noGrp="1"/>
          </p:cNvSpPr>
          <p:nvPr>
            <p:ph type="subTitle" idx="1"/>
          </p:nvPr>
        </p:nvSpPr>
        <p:spPr>
          <a:xfrm>
            <a:off x="182479" y="694871"/>
            <a:ext cx="8810063" cy="3753758"/>
          </a:xfrm>
        </p:spPr>
        <p:txBody>
          <a:bodyPr>
            <a:normAutofit fontScale="77500" lnSpcReduction="20000"/>
          </a:bodyPr>
          <a:lstStyle/>
          <a:p>
            <a:pPr marL="342900" indent="-342900" algn="l">
              <a:spcBef>
                <a:spcPts val="1000"/>
              </a:spcBef>
              <a:buClr>
                <a:schemeClr val="tx1"/>
              </a:buClr>
              <a:buSzPct val="80000"/>
              <a:buFont typeface="Wingdings" panose="05000000000000000000" pitchFamily="2" charset="2"/>
              <a:buChar char="Ø"/>
              <a:defRPr/>
            </a:pPr>
            <a:r>
              <a:rPr lang="ru-RU" altLang="en-US" b="1" dirty="0">
                <a:solidFill>
                  <a:srgbClr val="00266B"/>
                </a:solidFill>
                <a:latin typeface="Tahoma" panose="020B0604030504040204" pitchFamily="34" charset="0"/>
                <a:ea typeface="Tahoma" panose="020B0604030504040204" pitchFamily="34" charset="0"/>
                <a:cs typeface="Tahoma" panose="020B0604030504040204" pitchFamily="34" charset="0"/>
              </a:rPr>
              <a:t>Вне страны</a:t>
            </a:r>
            <a:r>
              <a:rPr lang="ru-RU" altLang="en-US" dirty="0">
                <a:solidFill>
                  <a:srgbClr val="00266B"/>
                </a:solidFill>
                <a:latin typeface="Tahoma" panose="020B0604030504040204" pitchFamily="34" charset="0"/>
                <a:ea typeface="Tahoma" panose="020B0604030504040204" pitchFamily="34" charset="0"/>
                <a:cs typeface="Tahoma" panose="020B0604030504040204" pitchFamily="34" charset="0"/>
              </a:rPr>
              <a:t> своей гражданской   принадлежности; </a:t>
            </a:r>
          </a:p>
          <a:p>
            <a:pPr marL="342900" indent="-342900" algn="l">
              <a:spcBef>
                <a:spcPts val="1000"/>
              </a:spcBef>
              <a:buClr>
                <a:schemeClr val="tx1"/>
              </a:buClr>
              <a:buSzPct val="80000"/>
              <a:buFont typeface="Wingdings" panose="05000000000000000000" pitchFamily="2" charset="2"/>
              <a:buChar char="Ø"/>
              <a:defRPr/>
            </a:pPr>
            <a:r>
              <a:rPr lang="ru-RU" altLang="en-US" b="1" dirty="0">
                <a:solidFill>
                  <a:srgbClr val="00266B"/>
                </a:solidFill>
                <a:latin typeface="Tahoma" panose="020B0604030504040204" pitchFamily="34" charset="0"/>
                <a:ea typeface="Tahoma" panose="020B0604030504040204" pitchFamily="34" charset="0"/>
                <a:cs typeface="Tahoma" panose="020B0604030504040204" pitchFamily="34" charset="0"/>
              </a:rPr>
              <a:t>не может пользоваться защитой страны </a:t>
            </a:r>
            <a:r>
              <a:rPr lang="ru-RU" altLang="en-US" dirty="0">
                <a:solidFill>
                  <a:srgbClr val="00266B"/>
                </a:solidFill>
                <a:latin typeface="Tahoma" panose="020B0604030504040204" pitchFamily="34" charset="0"/>
                <a:ea typeface="Tahoma" panose="020B0604030504040204" pitchFamily="34" charset="0"/>
                <a:cs typeface="Tahoma" panose="020B0604030504040204" pitchFamily="34" charset="0"/>
              </a:rPr>
              <a:t>своей гражданской принадлежности/прежнего места жительства</a:t>
            </a:r>
          </a:p>
          <a:p>
            <a:pPr marL="342900" indent="-342900" algn="l">
              <a:spcBef>
                <a:spcPts val="1000"/>
              </a:spcBef>
              <a:buClr>
                <a:schemeClr val="tx1"/>
              </a:buClr>
              <a:buSzPct val="80000"/>
              <a:buFont typeface="Wingdings" panose="05000000000000000000" pitchFamily="2" charset="2"/>
              <a:buChar char="Ø"/>
              <a:defRPr/>
            </a:pPr>
            <a:r>
              <a:rPr lang="ru-RU" altLang="en-US" b="1" dirty="0">
                <a:solidFill>
                  <a:srgbClr val="00266B"/>
                </a:solidFill>
                <a:latin typeface="Tahoma" panose="020B0604030504040204" pitchFamily="34" charset="0"/>
                <a:ea typeface="Tahoma" panose="020B0604030504040204" pitchFamily="34" charset="0"/>
                <a:cs typeface="Tahoma" panose="020B0604030504040204" pitchFamily="34" charset="0"/>
              </a:rPr>
              <a:t>Обоснованные опасения</a:t>
            </a:r>
            <a:r>
              <a:rPr lang="ru-RU" altLang="en-US" dirty="0">
                <a:solidFill>
                  <a:srgbClr val="00266B"/>
                </a:solidFill>
                <a:latin typeface="Tahoma" panose="020B0604030504040204" pitchFamily="34" charset="0"/>
                <a:ea typeface="Tahoma" panose="020B0604030504040204" pitchFamily="34" charset="0"/>
                <a:cs typeface="Tahoma" panose="020B0604030504040204" pitchFamily="34" charset="0"/>
              </a:rPr>
              <a:t>  стать жертвой </a:t>
            </a:r>
            <a:r>
              <a:rPr lang="ru-RU" altLang="en-US" b="1" dirty="0">
                <a:solidFill>
                  <a:srgbClr val="00266B"/>
                </a:solidFill>
                <a:latin typeface="Tahoma" panose="020B0604030504040204" pitchFamily="34" charset="0"/>
                <a:ea typeface="Tahoma" panose="020B0604030504040204" pitchFamily="34" charset="0"/>
                <a:cs typeface="Tahoma" panose="020B0604030504040204" pitchFamily="34" charset="0"/>
              </a:rPr>
              <a:t>преследования;</a:t>
            </a:r>
            <a:endParaRPr lang="en-US" altLang="en-US" b="1" dirty="0">
              <a:solidFill>
                <a:srgbClr val="00266B"/>
              </a:solidFill>
              <a:latin typeface="Tahoma" panose="020B0604030504040204" pitchFamily="34" charset="0"/>
              <a:ea typeface="Tahoma" panose="020B0604030504040204" pitchFamily="34" charset="0"/>
              <a:cs typeface="Tahoma" panose="020B0604030504040204" pitchFamily="34" charset="0"/>
            </a:endParaRPr>
          </a:p>
          <a:p>
            <a:pPr marL="342900" indent="-342900" algn="l">
              <a:spcBef>
                <a:spcPts val="1000"/>
              </a:spcBef>
              <a:buClr>
                <a:schemeClr val="tx1"/>
              </a:buClr>
              <a:buSzPct val="80000"/>
              <a:buFont typeface="Wingdings" panose="05000000000000000000" pitchFamily="2" charset="2"/>
              <a:buChar char="Ø"/>
              <a:defRPr/>
            </a:pPr>
            <a:r>
              <a:rPr lang="ru-RU" altLang="en-US" b="1" dirty="0">
                <a:solidFill>
                  <a:srgbClr val="00266B"/>
                </a:solidFill>
                <a:latin typeface="Tahoma" panose="020B0604030504040204" pitchFamily="34" charset="0"/>
                <a:ea typeface="Tahoma" panose="020B0604030504040204" pitchFamily="34" charset="0"/>
                <a:cs typeface="Tahoma" panose="020B0604030504040204" pitchFamily="34" charset="0"/>
              </a:rPr>
              <a:t>По признаку:</a:t>
            </a:r>
          </a:p>
          <a:p>
            <a:pPr marL="285750" indent="-285750" algn="l">
              <a:spcBef>
                <a:spcPts val="1000"/>
              </a:spcBef>
              <a:buClr>
                <a:schemeClr val="tx1"/>
              </a:buClr>
              <a:buSzPct val="80000"/>
              <a:buFont typeface="Arial" panose="020B0604020202020204" pitchFamily="34" charset="0"/>
              <a:buChar char="•"/>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расы (национальности),</a:t>
            </a:r>
          </a:p>
          <a:p>
            <a:pPr marL="285750" indent="-285750" algn="l">
              <a:spcBef>
                <a:spcPts val="1000"/>
              </a:spcBef>
              <a:buClr>
                <a:schemeClr val="tx1"/>
              </a:buClr>
              <a:buSzPct val="80000"/>
              <a:buFont typeface="Arial" panose="020B0604020202020204" pitchFamily="34" charset="0"/>
              <a:buChar char="•"/>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вероисповедания,</a:t>
            </a:r>
          </a:p>
          <a:p>
            <a:pPr marL="285750" indent="-285750" algn="l">
              <a:spcBef>
                <a:spcPts val="1000"/>
              </a:spcBef>
              <a:buClr>
                <a:schemeClr val="tx1"/>
              </a:buClr>
              <a:buSzPct val="80000"/>
              <a:buFont typeface="Arial" panose="020B0604020202020204" pitchFamily="34" charset="0"/>
              <a:buChar char="•"/>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гражданства, </a:t>
            </a:r>
          </a:p>
          <a:p>
            <a:pPr marL="285750" indent="-285750" algn="l">
              <a:spcBef>
                <a:spcPts val="1000"/>
              </a:spcBef>
              <a:buClr>
                <a:schemeClr val="tx1"/>
              </a:buClr>
              <a:buSzPct val="80000"/>
              <a:buFont typeface="Arial" panose="020B0604020202020204" pitchFamily="34" charset="0"/>
              <a:buChar char="•"/>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принадлежности к определенной</a:t>
            </a:r>
          </a:p>
          <a:p>
            <a:pPr algn="l">
              <a:spcBef>
                <a:spcPts val="1000"/>
              </a:spcBef>
              <a:buClr>
                <a:schemeClr val="tx1"/>
              </a:buClr>
              <a:buSzPct val="80000"/>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   социальной группе,</a:t>
            </a:r>
          </a:p>
          <a:p>
            <a:pPr marL="285750" indent="-285750" algn="l">
              <a:spcBef>
                <a:spcPts val="1000"/>
              </a:spcBef>
              <a:buClr>
                <a:schemeClr val="tx1"/>
              </a:buClr>
              <a:buSzPct val="80000"/>
              <a:buFont typeface="Arial" panose="020B0604020202020204" pitchFamily="34" charset="0"/>
              <a:buChar char="•"/>
              <a:defRPr/>
            </a:pPr>
            <a:r>
              <a:rPr lang="ru-RU" altLang="en-US" b="1" dirty="0">
                <a:solidFill>
                  <a:srgbClr val="7030A0"/>
                </a:solidFill>
                <a:latin typeface="Tahoma" panose="020B0604030504040204" pitchFamily="34" charset="0"/>
                <a:ea typeface="Tahoma" panose="020B0604030504040204" pitchFamily="34" charset="0"/>
                <a:cs typeface="Tahoma" panose="020B0604030504040204" pitchFamily="34" charset="0"/>
              </a:rPr>
              <a:t>или   политических убеждений</a:t>
            </a:r>
          </a:p>
          <a:p>
            <a:endParaRPr lang="en-US" dirty="0"/>
          </a:p>
        </p:txBody>
      </p:sp>
      <p:pic>
        <p:nvPicPr>
          <p:cNvPr id="4" name="Picture 3">
            <a:extLst>
              <a:ext uri="{FF2B5EF4-FFF2-40B4-BE49-F238E27FC236}">
                <a16:creationId xmlns:a16="http://schemas.microsoft.com/office/drawing/2014/main" id="{674E64A9-018B-49E3-85BC-851414B70B68}"/>
              </a:ext>
            </a:extLst>
          </p:cNvPr>
          <p:cNvPicPr>
            <a:picLocks noChangeAspect="1"/>
          </p:cNvPicPr>
          <p:nvPr/>
        </p:nvPicPr>
        <p:blipFill>
          <a:blip r:embed="rId2"/>
          <a:stretch>
            <a:fillRect/>
          </a:stretch>
        </p:blipFill>
        <p:spPr>
          <a:xfrm>
            <a:off x="5035357" y="1923143"/>
            <a:ext cx="3926164" cy="2525486"/>
          </a:xfrm>
          <a:prstGeom prst="rect">
            <a:avLst/>
          </a:prstGeom>
        </p:spPr>
      </p:pic>
    </p:spTree>
    <p:extLst>
      <p:ext uri="{BB962C8B-B14F-4D97-AF65-F5344CB8AC3E}">
        <p14:creationId xmlns:p14="http://schemas.microsoft.com/office/powerpoint/2010/main" val="3202408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C98CA-8409-47D1-B6D5-5B4581BFC472}"/>
              </a:ext>
            </a:extLst>
          </p:cNvPr>
          <p:cNvSpPr>
            <a:spLocks noGrp="1"/>
          </p:cNvSpPr>
          <p:nvPr>
            <p:ph type="ctrTitle"/>
          </p:nvPr>
        </p:nvSpPr>
        <p:spPr>
          <a:xfrm>
            <a:off x="182479" y="-478970"/>
            <a:ext cx="8810063" cy="1211942"/>
          </a:xfrm>
        </p:spPr>
        <p:txBody>
          <a:bodyPr/>
          <a:lstStyle/>
          <a:p>
            <a:r>
              <a:rPr lang="ru-RU" dirty="0">
                <a:latin typeface="Times New Roman" panose="02020603050405020304" pitchFamily="18" charset="0"/>
                <a:cs typeface="Times New Roman" panose="02020603050405020304" pitchFamily="18" charset="0"/>
              </a:rPr>
              <a:t>Положения об исключении</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FE2E1D0F-756E-44FD-B097-6A5D267C1F34}"/>
              </a:ext>
            </a:extLst>
          </p:cNvPr>
          <p:cNvSpPr>
            <a:spLocks noGrp="1"/>
          </p:cNvSpPr>
          <p:nvPr>
            <p:ph type="subTitle" idx="1"/>
          </p:nvPr>
        </p:nvSpPr>
        <p:spPr>
          <a:xfrm>
            <a:off x="182479" y="820057"/>
            <a:ext cx="8810063" cy="3628572"/>
          </a:xfrm>
        </p:spPr>
        <p:txBody>
          <a:bodyPr>
            <a:normAutofit fontScale="92500" lnSpcReduction="10000"/>
          </a:bodyPr>
          <a:lstStyle/>
          <a:p>
            <a:pPr algn="just"/>
            <a:r>
              <a:rPr lang="ru-RU" dirty="0">
                <a:solidFill>
                  <a:schemeClr val="accent1">
                    <a:lumMod val="50000"/>
                  </a:schemeClr>
                </a:solidFill>
                <a:latin typeface="Times New Roman" panose="02020603050405020304" pitchFamily="18" charset="0"/>
                <a:cs typeface="Times New Roman" panose="02020603050405020304" pitchFamily="18" charset="0"/>
              </a:rPr>
              <a:t>Статья 1 F</a:t>
            </a:r>
          </a:p>
          <a:p>
            <a:pPr algn="just"/>
            <a:r>
              <a:rPr lang="ru-RU" dirty="0">
                <a:solidFill>
                  <a:schemeClr val="accent1">
                    <a:lumMod val="50000"/>
                  </a:schemeClr>
                </a:solidFill>
                <a:latin typeface="Times New Roman" panose="02020603050405020304" pitchFamily="18" charset="0"/>
                <a:cs typeface="Times New Roman" panose="02020603050405020304" pitchFamily="18" charset="0"/>
              </a:rPr>
              <a:t>a) </a:t>
            </a:r>
          </a:p>
          <a:p>
            <a:pPr marL="342900" indent="-342900" algn="just">
              <a:buFont typeface="Arial" panose="020B0604020202020204" pitchFamily="34" charset="0"/>
              <a:buChar char="•"/>
            </a:pPr>
            <a:r>
              <a:rPr lang="ru-RU" dirty="0">
                <a:solidFill>
                  <a:schemeClr val="accent1">
                    <a:lumMod val="50000"/>
                  </a:schemeClr>
                </a:solidFill>
                <a:latin typeface="Times New Roman" panose="02020603050405020304" pitchFamily="18" charset="0"/>
                <a:cs typeface="Times New Roman" panose="02020603050405020304" pitchFamily="18" charset="0"/>
              </a:rPr>
              <a:t>Преступления против мира;</a:t>
            </a:r>
          </a:p>
          <a:p>
            <a:pPr marL="342900" indent="-342900" algn="just">
              <a:buFont typeface="Arial" panose="020B0604020202020204" pitchFamily="34" charset="0"/>
              <a:buChar char="•"/>
            </a:pPr>
            <a:r>
              <a:rPr lang="ru-RU" dirty="0">
                <a:solidFill>
                  <a:schemeClr val="accent1">
                    <a:lumMod val="50000"/>
                  </a:schemeClr>
                </a:solidFill>
                <a:latin typeface="Times New Roman" panose="02020603050405020304" pitchFamily="18" charset="0"/>
                <a:cs typeface="Times New Roman" panose="02020603050405020304" pitchFamily="18" charset="0"/>
              </a:rPr>
              <a:t>Военные преступления;  </a:t>
            </a:r>
          </a:p>
          <a:p>
            <a:pPr marL="342900" indent="-342900" algn="just">
              <a:buFont typeface="Arial" panose="020B0604020202020204" pitchFamily="34" charset="0"/>
              <a:buChar char="•"/>
            </a:pPr>
            <a:r>
              <a:rPr lang="ru-RU" dirty="0">
                <a:solidFill>
                  <a:schemeClr val="accent1">
                    <a:lumMod val="50000"/>
                  </a:schemeClr>
                </a:solidFill>
                <a:latin typeface="Times New Roman" panose="02020603050405020304" pitchFamily="18" charset="0"/>
                <a:cs typeface="Times New Roman" panose="02020603050405020304" pitchFamily="18" charset="0"/>
              </a:rPr>
              <a:t>Преступления против человечности. </a:t>
            </a:r>
          </a:p>
          <a:p>
            <a:pPr algn="just"/>
            <a:r>
              <a:rPr lang="ru-RU" dirty="0">
                <a:solidFill>
                  <a:schemeClr val="accent1">
                    <a:lumMod val="50000"/>
                  </a:schemeClr>
                </a:solidFill>
                <a:latin typeface="Times New Roman" panose="02020603050405020304" pitchFamily="18" charset="0"/>
                <a:cs typeface="Times New Roman" panose="02020603050405020304" pitchFamily="18" charset="0"/>
              </a:rPr>
              <a:t>b) </a:t>
            </a:r>
          </a:p>
          <a:p>
            <a:pPr marL="342900" indent="-342900" algn="just">
              <a:buFont typeface="Arial" panose="020B0604020202020204" pitchFamily="34" charset="0"/>
              <a:buChar char="•"/>
            </a:pPr>
            <a:r>
              <a:rPr lang="ru-RU" dirty="0">
                <a:solidFill>
                  <a:schemeClr val="accent1">
                    <a:lumMod val="50000"/>
                  </a:schemeClr>
                </a:solidFill>
                <a:latin typeface="Times New Roman" panose="02020603050405020304" pitchFamily="18" charset="0"/>
                <a:cs typeface="Times New Roman" panose="02020603050405020304" pitchFamily="18" charset="0"/>
              </a:rPr>
              <a:t>Тяжкие преступления неполитического характера, вне страны убежища.</a:t>
            </a:r>
          </a:p>
          <a:p>
            <a:pPr algn="just"/>
            <a:r>
              <a:rPr lang="ru-RU" dirty="0">
                <a:solidFill>
                  <a:schemeClr val="accent1">
                    <a:lumMod val="50000"/>
                  </a:schemeClr>
                </a:solidFill>
                <a:latin typeface="Times New Roman" panose="02020603050405020304" pitchFamily="18" charset="0"/>
                <a:cs typeface="Times New Roman" panose="02020603050405020304" pitchFamily="18" charset="0"/>
              </a:rPr>
              <a:t>с) </a:t>
            </a:r>
          </a:p>
          <a:p>
            <a:pPr marL="342900" indent="-342900" algn="just">
              <a:buFont typeface="Arial" panose="020B0604020202020204" pitchFamily="34" charset="0"/>
              <a:buChar char="•"/>
            </a:pPr>
            <a:r>
              <a:rPr lang="ru-RU" dirty="0">
                <a:solidFill>
                  <a:schemeClr val="accent1">
                    <a:lumMod val="50000"/>
                  </a:schemeClr>
                </a:solidFill>
                <a:latin typeface="Times New Roman" panose="02020603050405020304" pitchFamily="18" charset="0"/>
                <a:cs typeface="Times New Roman" panose="02020603050405020304" pitchFamily="18" charset="0"/>
              </a:rPr>
              <a:t>Деяния против целей и принципов ООН</a:t>
            </a:r>
          </a:p>
          <a:p>
            <a:endParaRPr lang="en-US" dirty="0"/>
          </a:p>
        </p:txBody>
      </p:sp>
    </p:spTree>
    <p:extLst>
      <p:ext uri="{BB962C8B-B14F-4D97-AF65-F5344CB8AC3E}">
        <p14:creationId xmlns:p14="http://schemas.microsoft.com/office/powerpoint/2010/main" val="3569475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B73E-A838-40ED-A715-910906C36CE8}"/>
              </a:ext>
            </a:extLst>
          </p:cNvPr>
          <p:cNvSpPr>
            <a:spLocks noGrp="1"/>
          </p:cNvSpPr>
          <p:nvPr>
            <p:ph type="ctrTitle"/>
          </p:nvPr>
        </p:nvSpPr>
        <p:spPr>
          <a:xfrm>
            <a:off x="182479" y="152401"/>
            <a:ext cx="8810063" cy="660400"/>
          </a:xfrm>
        </p:spPr>
        <p:txBody>
          <a:bodyPr/>
          <a:lstStyle/>
          <a:p>
            <a:r>
              <a:rPr lang="ru-RU" dirty="0">
                <a:latin typeface="Tahoma" panose="020B0604030504040204" pitchFamily="34" charset="0"/>
                <a:ea typeface="Tahoma" panose="020B0604030504040204" pitchFamily="34" charset="0"/>
                <a:cs typeface="Tahoma" panose="020B0604030504040204" pitchFamily="34" charset="0"/>
              </a:rPr>
              <a:t>Положения о прекращении</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2DBE28F1-F83A-4D5A-A66E-311F71874F5B}"/>
              </a:ext>
            </a:extLst>
          </p:cNvPr>
          <p:cNvSpPr>
            <a:spLocks noGrp="1"/>
          </p:cNvSpPr>
          <p:nvPr>
            <p:ph type="subTitle" idx="1"/>
          </p:nvPr>
        </p:nvSpPr>
        <p:spPr>
          <a:xfrm>
            <a:off x="182479" y="979714"/>
            <a:ext cx="8810063" cy="3447143"/>
          </a:xfrm>
        </p:spPr>
        <p:txBody>
          <a:bodyPr>
            <a:normAutofit lnSpcReduction="10000"/>
          </a:bodyPr>
          <a:lstStyle/>
          <a:p>
            <a:pPr algn="just">
              <a:defRPr/>
            </a:pPr>
            <a:r>
              <a:rPr lang="ru-RU" b="1"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Статья 1 С</a:t>
            </a:r>
          </a:p>
          <a:p>
            <a:pPr algn="just">
              <a:defRPr/>
            </a:pPr>
            <a:endPar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Если лицо:</a:t>
            </a: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1) Вновь воспользовалось защитой;</a:t>
            </a: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 </a:t>
            </a:r>
            <a:r>
              <a:rPr lang="ru-RU"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Добровольно</a:t>
            </a: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приобрело прежнее гражданство;</a:t>
            </a: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 Приобрело новое гражданство; </a:t>
            </a: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4) </a:t>
            </a:r>
            <a:r>
              <a:rPr lang="ru-RU"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Добровольно</a:t>
            </a: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вновь обосновалось в стране преследований;  </a:t>
            </a:r>
          </a:p>
          <a:p>
            <a:pPr marL="274320" indent="-274320" algn="just">
              <a:lnSpc>
                <a:spcPct val="80000"/>
              </a:lnSpc>
              <a:defRPr/>
            </a:pPr>
            <a:r>
              <a:rPr lang="ru-RU"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5) Если обстоятельства, на основании которых лицо  было признано беженцем, более не существуют. </a:t>
            </a:r>
            <a:endParaRPr lang="en-US"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2031679"/>
      </p:ext>
    </p:extLst>
  </p:cSld>
  <p:clrMapOvr>
    <a:masterClrMapping/>
  </p:clrMapOvr>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E0311C4B6B8A49BAE2F4A92B1E25F1" ma:contentTypeVersion="10" ma:contentTypeDescription="Create a new document." ma:contentTypeScope="" ma:versionID="058f9212b518423458d702df3d560bf1">
  <xsd:schema xmlns:xsd="http://www.w3.org/2001/XMLSchema" xmlns:xs="http://www.w3.org/2001/XMLSchema" xmlns:p="http://schemas.microsoft.com/office/2006/metadata/properties" xmlns:ns2="fe1633e0-f1e5-4335-bb92-f73c55b19ca6" xmlns:ns3="b39c3e53-bc89-488b-8c19-f78079f00190" targetNamespace="http://schemas.microsoft.com/office/2006/metadata/properties" ma:root="true" ma:fieldsID="c01c0e6eadd2362adfa488162685471e" ns2:_="" ns3:_="">
    <xsd:import namespace="fe1633e0-f1e5-4335-bb92-f73c55b19ca6"/>
    <xsd:import namespace="b39c3e53-bc89-488b-8c19-f78079f001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1633e0-f1e5-4335-bb92-f73c55b19c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c3e53-bc89-488b-8c19-f78079f001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51F936-43A8-43D7-B515-2FFBA7640C78}">
  <ds:schemaRefs>
    <ds:schemaRef ds:uri="http://schemas.microsoft.com/sharepoint/v3/contenttype/forms"/>
  </ds:schemaRefs>
</ds:datastoreItem>
</file>

<file path=customXml/itemProps2.xml><?xml version="1.0" encoding="utf-8"?>
<ds:datastoreItem xmlns:ds="http://schemas.openxmlformats.org/officeDocument/2006/customXml" ds:itemID="{5EBDEE6E-60A5-4D04-9856-F6986E6468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1633e0-f1e5-4335-bb92-f73c55b19ca6"/>
    <ds:schemaRef ds:uri="b39c3e53-bc89-488b-8c19-f78079f00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FB3B3E-646F-4534-B0D9-BD03A029E769}">
  <ds:schemaRefs>
    <ds:schemaRef ds:uri="http://purl.org/dc/terms/"/>
    <ds:schemaRef ds:uri="http://schemas.microsoft.com/office/2006/documentManagement/types"/>
    <ds:schemaRef ds:uri="fe1633e0-f1e5-4335-bb92-f73c55b19ca6"/>
    <ds:schemaRef ds:uri="b39c3e53-bc89-488b-8c19-f78079f00190"/>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1058</TotalTime>
  <Words>1912</Words>
  <Application>Microsoft Office PowerPoint</Application>
  <PresentationFormat>On-screen Show (16:9)</PresentationFormat>
  <Paragraphs>170</Paragraphs>
  <Slides>27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Helvetica Neue</vt:lpstr>
      <vt:lpstr>Microsoft Sans Serif</vt:lpstr>
      <vt:lpstr>Proxima Nova Bold</vt:lpstr>
      <vt:lpstr>Tahoma</vt:lpstr>
      <vt:lpstr>Times New Roman</vt:lpstr>
      <vt:lpstr>TimesNewRoman</vt:lpstr>
      <vt:lpstr>Wingdings</vt:lpstr>
      <vt:lpstr>UNHCR2016</vt:lpstr>
      <vt:lpstr>Мандат УВКБ ООН и положение беженцев в мире</vt:lpstr>
      <vt:lpstr>Управление Верховного комиссара ООН по делам беженцев (УВКБ ООН)</vt:lpstr>
      <vt:lpstr>Лица в ведении УВКБ ООН</vt:lpstr>
      <vt:lpstr>Генеральная Ассамблея Организации Объединённых Нации</vt:lpstr>
      <vt:lpstr>Подписание Конвенция о статусе беженцев 1951 </vt:lpstr>
      <vt:lpstr>БЕЖЕНЦЫ, вынужденно перемещённые лица</vt:lpstr>
      <vt:lpstr>Кто такие «беженцы»</vt:lpstr>
      <vt:lpstr>Положения об исключении</vt:lpstr>
      <vt:lpstr>Положения о прекращении</vt:lpstr>
      <vt:lpstr>Принцип не высылки</vt:lpstr>
      <vt:lpstr>Принцип не высылки</vt:lpstr>
      <vt:lpstr>КОНВЕНЦИЯ 1969 ГОДА ПО КОНКРЕТНЫМ АСПЕКТАМ ПРОБЛЕМ БЕЖЕНЦЕВ В АФРИКЕ</vt:lpstr>
      <vt:lpstr>лицо без гражданства является тем, "которое не рассматривается гражданином каким-либо государством в силу его закона.  Конвенцию 1954 года о статусе апатридов и Конвенция 1961 года о сокращение безгражданства</vt:lpstr>
      <vt:lpstr>1% населения Земли — вынужденно  перемещённые лица.</vt:lpstr>
      <vt:lpstr>PowerPoint Presentation</vt:lpstr>
      <vt:lpstr>PowerPoint Presentation</vt:lpstr>
      <vt:lpstr>PowerPoint Presentation</vt:lpstr>
      <vt:lpstr>Афганистан </vt:lpstr>
      <vt:lpstr>Сирия</vt:lpstr>
      <vt:lpstr>Южный Судан</vt:lpstr>
      <vt:lpstr>Йемен</vt:lpstr>
      <vt:lpstr>Климатический вызовы</vt:lpstr>
      <vt:lpstr>PowerPoint Presentation</vt:lpstr>
      <vt:lpstr>  </vt:lpstr>
      <vt:lpstr>Нью-Йоркская декларация о беженцах и мигрантах</vt:lpstr>
      <vt:lpstr>Глобальный договор о беженцах</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Введение в международное право беженцев</dc:title>
  <dc:creator>Tatiana Bershachevskaya</dc:creator>
  <cp:lastModifiedBy>Wellington Carneiro</cp:lastModifiedBy>
  <cp:revision>30</cp:revision>
  <dcterms:created xsi:type="dcterms:W3CDTF">2020-10-26T19:48:03Z</dcterms:created>
  <dcterms:modified xsi:type="dcterms:W3CDTF">2021-11-02T14:00:17Z</dcterms:modified>
</cp:coreProperties>
</file>