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A6390-5EE6-45F1-AA91-5811A18FFE04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2934D-0D5D-4C29-9832-22807BC3E1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8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2934D-0D5D-4C29-9832-22807BC3E12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48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406777-D42B-DC63-1096-83A8C6C57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1DEDFEF-CDDA-555F-391B-4A32AE592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BC5A1C-C80E-F167-640B-89E3D1AC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6B1-5637-408C-B340-0D034A9E7511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7F9942-C5EA-4AC1-47B5-11D6E9B5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70AD99-C283-6FBA-D27C-088070AF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4B6D-B2B3-44D2-BC18-25E92EC6E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55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7E2C9-C604-523C-0999-5CCEEB1E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2C3623-289B-A62A-3295-D65664F5C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EB2EDF-9BF7-0A77-81F7-324A5288C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6B1-5637-408C-B340-0D034A9E7511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2C6F53-D6E6-EA13-2914-119BE21F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FF42E1-83FC-F142-0828-A3785DC1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4B6D-B2B3-44D2-BC18-25E92EC6E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33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BB2FF45-9A13-E111-E20D-42801F4DD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9899FF-A850-D3B9-632C-FB521DDE9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0D6334-674E-0D5E-8009-B2417392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6B1-5637-408C-B340-0D034A9E7511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B0D1E5-D928-B427-6AC1-D94A1217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5D68ED-34C8-7B97-4C1A-B138F481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4B6D-B2B3-44D2-BC18-25E92EC6E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16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A5DC7-D36C-AEC5-8CE3-37995B3A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1FF124-D78A-A14D-59A3-6EF4A81EA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D43998-95FA-9775-1883-3D64A9E9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6B1-5637-408C-B340-0D034A9E7511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1AE90-B394-E97C-49CB-9875DE53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60CFDF-454B-41FB-AE27-B7B76C54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4B6D-B2B3-44D2-BC18-25E92EC6E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09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BCB1A0-A6F3-263A-90BC-9588DE85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8DA390-F3A1-B1F3-5E58-B5A48D03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BB8344-1D98-B349-1AA0-44187A97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6B1-5637-408C-B340-0D034A9E7511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50F0C3-FD7F-D0D1-9946-5E6BC305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4556DB-4A3E-C34C-6750-04324384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4B6D-B2B3-44D2-BC18-25E92EC6E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68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8835AB-6494-6A11-267F-236874AD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0411B3-6D72-F824-B8CC-56F259BC1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801BEA-59AE-A445-9B78-375849685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F226EC-410F-7B00-C972-2D90B3C1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6B1-5637-408C-B340-0D034A9E7511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BF6189-CD4E-2935-9382-A362AEA9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61BC97-177D-2FA5-97BE-3289826E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4B6D-B2B3-44D2-BC18-25E92EC6E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03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7C398-8478-FABE-51DC-AAEFE0C5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3165D6-A333-9F13-62A3-BF68FF307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17062-1618-DE00-3B76-2007EF34A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C911C3-D913-8D5A-CD4B-1B9654495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7DC096-CA21-0DBE-3A19-0C10C9106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A80D2BC-EBF2-FC00-6522-01D7F9FF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6B1-5637-408C-B340-0D034A9E7511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AF0423F-055D-A80D-D8A0-891F366F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FBE59D-4644-1F1F-8511-00B2F2E7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4B6D-B2B3-44D2-BC18-25E92EC6E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6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BCDB5-F9A1-9731-1EBA-645D8193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CC3757-7A9A-18C4-4832-C49D9D463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6B1-5637-408C-B340-0D034A9E7511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4A5A11-C523-2777-DE2B-BADA7EB8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3601FF-499F-462D-4CF9-BDE4EE64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4B6D-B2B3-44D2-BC18-25E92EC6E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09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9B670A8-25B3-42D1-950F-13998D9AF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6B1-5637-408C-B340-0D034A9E7511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799700B-DDF9-D827-208F-163641DF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E42BD9-633A-001C-1F82-12C53ADB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4B6D-B2B3-44D2-BC18-25E92EC6E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33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8FB6C8-0C35-577E-AF50-982401E7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873377-DF39-832A-5020-CF3A9342D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A7E323-BD58-7298-E771-5A3347290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86015F-86CA-8DF4-C0C5-DA951DF9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6B1-5637-408C-B340-0D034A9E7511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92D07C-2E67-F78D-A80E-01FC9400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361D4F-86D7-B2D4-A5B4-0D3FA33E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4B6D-B2B3-44D2-BC18-25E92EC6E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9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C9A766-52D7-4345-C295-FE38B82A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9DB9776-34FE-48D2-EF3E-4FDF2D9B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8F1F61-37BF-F088-54AF-C8C1E8A95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D865BF-03CC-BDDD-2CEF-F188D2DE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6B1-5637-408C-B340-0D034A9E7511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77597E-6A38-F09F-2FA2-98B0C7D7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2D9B2F-5A88-6F21-3B74-5430F02E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4B6D-B2B3-44D2-BC18-25E92EC6E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73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92D3D4C-0A14-7412-CACE-066299D2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D51484-2A63-7C9A-5421-32ADE0A2A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5E56EA-83CF-E4AE-EE3D-E6EDCD37C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1E76B1-5637-408C-B340-0D034A9E7511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C4B966-6A1E-2F8D-41CD-72348D483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19AA8B-9B99-5B9B-0CD3-CA6B96A48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C54B6D-B2B3-44D2-BC18-25E92EC6E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51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 descr="手上拿着纸&#10;&#10;低可信度描述已自动生成">
            <a:extLst>
              <a:ext uri="{FF2B5EF4-FFF2-40B4-BE49-F238E27FC236}">
                <a16:creationId xmlns:a16="http://schemas.microsoft.com/office/drawing/2014/main" id="{7F4FDD1A-22FC-5F8A-C859-367A4A1B1B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1" b="494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FB75022-CCF6-EEEC-C383-E64741471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965" y="1122362"/>
            <a:ext cx="9844391" cy="2900518"/>
          </a:xfrm>
        </p:spPr>
        <p:txBody>
          <a:bodyPr>
            <a:normAutofit/>
          </a:bodyPr>
          <a:lstStyle/>
          <a:p>
            <a:r>
              <a:rPr lang="ru-RU" altLang="zh-CN" sz="5100" dirty="0">
                <a:solidFill>
                  <a:srgbClr val="FFFFFF"/>
                </a:solidFill>
              </a:rPr>
              <a:t>Китайско-российские отношения в трансформации международного порядка</a:t>
            </a:r>
            <a:endParaRPr lang="zh-CN" altLang="en-US" sz="5100" dirty="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1B6ED4-3090-D6B2-D432-CEFF014F7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2066298"/>
          </a:xfrm>
        </p:spPr>
        <p:txBody>
          <a:bodyPr>
            <a:normAutofit/>
          </a:bodyPr>
          <a:lstStyle/>
          <a:p>
            <a:endParaRPr lang="ru-RU" altLang="zh-CN" sz="1100" dirty="0">
              <a:solidFill>
                <a:srgbClr val="FFFFFF"/>
              </a:solidFill>
            </a:endParaRPr>
          </a:p>
          <a:p>
            <a:r>
              <a:rPr lang="ru-RU" altLang="zh-CN" dirty="0">
                <a:solidFill>
                  <a:srgbClr val="FFFFFF"/>
                </a:solidFill>
              </a:rPr>
              <a:t>Сюй </a:t>
            </a:r>
            <a:r>
              <a:rPr lang="ru-RU" altLang="zh-CN" dirty="0" err="1">
                <a:solidFill>
                  <a:srgbClr val="FFFFFF"/>
                </a:solidFill>
              </a:rPr>
              <a:t>Бо</a:t>
            </a:r>
            <a:r>
              <a:rPr lang="ru-RU" altLang="zh-CN" dirty="0">
                <a:solidFill>
                  <a:srgbClr val="FFFFFF"/>
                </a:solidFill>
              </a:rPr>
              <a:t> </a:t>
            </a:r>
          </a:p>
          <a:p>
            <a:r>
              <a:rPr lang="ru-RU" altLang="zh-CN" dirty="0">
                <a:solidFill>
                  <a:srgbClr val="FFFFFF"/>
                </a:solidFill>
              </a:rPr>
              <a:t>Профессор, д. </a:t>
            </a:r>
            <a:r>
              <a:rPr lang="ru-RU" altLang="zh-CN" dirty="0" err="1">
                <a:solidFill>
                  <a:srgbClr val="FFFFFF"/>
                </a:solidFill>
              </a:rPr>
              <a:t>полит.н</a:t>
            </a:r>
            <a:endParaRPr lang="ru-RU" altLang="zh-CN" dirty="0">
              <a:solidFill>
                <a:srgbClr val="FFFFFF"/>
              </a:solidFill>
            </a:endParaRPr>
          </a:p>
          <a:p>
            <a:r>
              <a:rPr lang="ru-RU" altLang="zh-CN" dirty="0">
                <a:solidFill>
                  <a:srgbClr val="FFFFFF"/>
                </a:solidFill>
              </a:rPr>
              <a:t>Институт Северо-Восточной Азии </a:t>
            </a:r>
            <a:r>
              <a:rPr lang="ru-RU" altLang="zh-CN" dirty="0" err="1">
                <a:solidFill>
                  <a:srgbClr val="FFFFFF"/>
                </a:solidFill>
              </a:rPr>
              <a:t>Цзилиньского</a:t>
            </a:r>
            <a:r>
              <a:rPr lang="ru-RU" altLang="zh-CN" dirty="0">
                <a:solidFill>
                  <a:srgbClr val="FFFFFF"/>
                </a:solidFill>
              </a:rPr>
              <a:t> университета</a:t>
            </a:r>
            <a:endParaRPr lang="zh-CN" altLang="en-US" dirty="0">
              <a:solidFill>
                <a:srgbClr val="FFFFFF"/>
              </a:solidFill>
            </a:endParaRPr>
          </a:p>
          <a:p>
            <a:endParaRPr lang="zh-CN" altLang="en-US" sz="1100" dirty="0">
              <a:solidFill>
                <a:srgbClr val="FFFFFF"/>
              </a:solidFill>
            </a:endParaRPr>
          </a:p>
        </p:txBody>
      </p:sp>
      <p:pic>
        <p:nvPicPr>
          <p:cNvPr id="8" name="Picture 2" descr="C:\Users\lenovo\Desktop\timg.jpg">
            <a:extLst>
              <a:ext uri="{FF2B5EF4-FFF2-40B4-BE49-F238E27FC236}">
                <a16:creationId xmlns:a16="http://schemas.microsoft.com/office/drawing/2014/main" id="{91F7A8EF-CEC0-9B38-D4EF-3E88776C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2035" y="0"/>
            <a:ext cx="1426915" cy="1368152"/>
          </a:xfrm>
          <a:prstGeom prst="rect">
            <a:avLst/>
          </a:prstGeom>
          <a:noFill/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9F55D1-1631-430C-A580-485B47AA7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631684" cy="15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94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2A98F-F28F-E413-B379-689AEC0B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CN" dirty="0"/>
              <a:t>Китайско-российские отношения в трансформации международного порядка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6D7508-D991-CBFA-D8D0-151C668D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6782" cy="4351338"/>
          </a:xfrm>
        </p:spPr>
        <p:txBody>
          <a:bodyPr/>
          <a:lstStyle/>
          <a:p>
            <a:r>
              <a:rPr lang="ru-RU" altLang="zh-CN" dirty="0"/>
              <a:t>4. Направления для китайско-российского сотрудничества</a:t>
            </a:r>
          </a:p>
          <a:p>
            <a:r>
              <a:rPr lang="ru-RU" altLang="zh-CN" dirty="0"/>
              <a:t>1. Сотрудничество в национальной безопасности</a:t>
            </a:r>
          </a:p>
          <a:p>
            <a:r>
              <a:rPr lang="ru-RU" altLang="zh-CN" dirty="0"/>
              <a:t>2. Сотрудничество в санкционном мире</a:t>
            </a:r>
          </a:p>
          <a:p>
            <a:r>
              <a:rPr lang="ru-RU" altLang="zh-CN" dirty="0"/>
              <a:t>3. Сотрудничество в международном управлениях</a:t>
            </a:r>
          </a:p>
          <a:p>
            <a:r>
              <a:rPr lang="ru-RU" altLang="zh-CN" dirty="0"/>
              <a:t>4. Совместное развитие многосторонних механизмов</a:t>
            </a:r>
          </a:p>
        </p:txBody>
      </p:sp>
      <p:pic>
        <p:nvPicPr>
          <p:cNvPr id="4" name="图片 3" descr="一群穿着西装的人&#10;&#10;描述已自动生成">
            <a:extLst>
              <a:ext uri="{FF2B5EF4-FFF2-40B4-BE49-F238E27FC236}">
                <a16:creationId xmlns:a16="http://schemas.microsoft.com/office/drawing/2014/main" id="{4730EDC0-B8C3-16A0-570B-8771FAF04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8" r="-2" b="-2"/>
          <a:stretch/>
        </p:blipFill>
        <p:spPr>
          <a:xfrm>
            <a:off x="8988357" y="4708186"/>
            <a:ext cx="3203643" cy="21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5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2A98F-F28F-E413-B379-689AEC0B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CN" dirty="0"/>
              <a:t>Китайско-российские отношения в трансформации международного порядка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6D7508-D991-CBFA-D8D0-151C668D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6782" cy="4351338"/>
          </a:xfrm>
        </p:spPr>
        <p:txBody>
          <a:bodyPr/>
          <a:lstStyle/>
          <a:p>
            <a:r>
              <a:rPr lang="ru-RU" altLang="zh-CN" dirty="0"/>
              <a:t>5. Заключение</a:t>
            </a:r>
          </a:p>
          <a:p>
            <a:r>
              <a:rPr lang="ru-RU" altLang="zh-CN" sz="2400" dirty="0">
                <a:effectLst/>
                <a:ea typeface="等线" panose="02010600030101010101" pitchFamily="2" charset="-122"/>
              </a:rPr>
              <a:t>Трансформация международного порядка является важной чертой развития международных отношений в настоящее время. </a:t>
            </a:r>
            <a:r>
              <a:rPr lang="ru-RU" altLang="zh-CN" sz="2400" dirty="0">
                <a:ea typeface="等线" panose="02010600030101010101" pitchFamily="2" charset="-122"/>
              </a:rPr>
              <a:t>И</a:t>
            </a:r>
            <a:r>
              <a:rPr lang="ru-RU" altLang="zh-CN" sz="2400" dirty="0">
                <a:effectLst/>
                <a:ea typeface="等线" panose="02010600030101010101" pitchFamily="2" charset="-122"/>
              </a:rPr>
              <a:t>сследование эволюции международного порядка имеет большое значение для анализа текущих китайско-российских отношений, поскольку в силу плюралистических особенностей международного порядка, он будет влиять на двустороннее региональное сотрудничество на многих уровнях. обсуждение эволюции международного порядка в настоящее время поможет нам глубже понять роли Китая и России в будущей международной системе.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0313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6EAD40-14C8-EE12-3D56-4906788D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24BD5C-6612-CEF0-3F44-B0BB8E9B3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zh-CN" sz="2800" dirty="0"/>
          </a:p>
          <a:p>
            <a:pPr marL="0" indent="0">
              <a:buNone/>
            </a:pPr>
            <a:endParaRPr lang="ru-RU" altLang="zh-CN" dirty="0"/>
          </a:p>
          <a:p>
            <a:pPr marL="0" indent="0">
              <a:buNone/>
            </a:pPr>
            <a:r>
              <a:rPr lang="ru-RU" altLang="zh-CN" sz="7200" dirty="0"/>
              <a:t> Спасибо за внимание! </a:t>
            </a:r>
          </a:p>
          <a:p>
            <a:pPr marL="0" indent="0">
              <a:buNone/>
            </a:pPr>
            <a:r>
              <a:rPr lang="ru-RU" altLang="zh-CN" sz="7200" dirty="0"/>
              <a:t>  Жду ваших вопросов!</a:t>
            </a:r>
            <a:endParaRPr lang="zh-CN" altLang="en-US" sz="72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504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2A98F-F28F-E413-B379-689AEC0B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CN" dirty="0"/>
              <a:t>Китайско-российские отношения в трансформации международного порядка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6D7508-D991-CBFA-D8D0-151C668D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6782" cy="4351338"/>
          </a:xfrm>
        </p:spPr>
        <p:txBody>
          <a:bodyPr/>
          <a:lstStyle/>
          <a:p>
            <a:r>
              <a:rPr lang="en-US" altLang="zh-CN" dirty="0"/>
              <a:t>1. </a:t>
            </a:r>
            <a:r>
              <a:rPr lang="ru-RU" altLang="zh-CN" dirty="0"/>
              <a:t>Понимание о международном порядке</a:t>
            </a:r>
          </a:p>
          <a:p>
            <a:r>
              <a:rPr lang="ru-RU" altLang="zh-CN" dirty="0"/>
              <a:t>2. Китайско-российские отношения в международном порядке</a:t>
            </a:r>
          </a:p>
          <a:p>
            <a:r>
              <a:rPr lang="ru-RU" altLang="zh-CN" dirty="0"/>
              <a:t>3. Особенности трансформации международного порядка</a:t>
            </a:r>
          </a:p>
          <a:p>
            <a:r>
              <a:rPr lang="ru-RU" altLang="zh-CN" dirty="0"/>
              <a:t>4. Направления для китайско-российского сотрудничества</a:t>
            </a:r>
          </a:p>
          <a:p>
            <a:r>
              <a:rPr lang="ru-RU" altLang="zh-CN" dirty="0"/>
              <a:t>5. Заключение</a:t>
            </a:r>
            <a:endParaRPr lang="zh-CN" altLang="en-US" dirty="0"/>
          </a:p>
        </p:txBody>
      </p:sp>
      <p:pic>
        <p:nvPicPr>
          <p:cNvPr id="4" name="图片 3" descr="穿着西装的人站在一起&#10;&#10;描述已自动生成">
            <a:extLst>
              <a:ext uri="{FF2B5EF4-FFF2-40B4-BE49-F238E27FC236}">
                <a16:creationId xmlns:a16="http://schemas.microsoft.com/office/drawing/2014/main" id="{76855C7C-5C9F-5DB1-767F-ABFA94FFA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5" r="9197" b="-1"/>
          <a:stretch/>
        </p:blipFill>
        <p:spPr>
          <a:xfrm>
            <a:off x="9494196" y="4435813"/>
            <a:ext cx="2697804" cy="242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3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2A98F-F28F-E413-B379-689AEC0B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CN" dirty="0"/>
              <a:t>Китайско-российские отношения в трансформации международного порядка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6D7508-D991-CBFA-D8D0-151C668D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6782" cy="4351338"/>
          </a:xfrm>
        </p:spPr>
        <p:txBody>
          <a:bodyPr/>
          <a:lstStyle/>
          <a:p>
            <a:r>
              <a:rPr lang="en-US" altLang="zh-CN" dirty="0"/>
              <a:t>1. </a:t>
            </a:r>
            <a:r>
              <a:rPr lang="ru-RU" altLang="zh-CN" dirty="0"/>
              <a:t>Понимание о международном порядке</a:t>
            </a:r>
          </a:p>
          <a:p>
            <a:r>
              <a:rPr lang="ru-RU" altLang="zh-CN" dirty="0"/>
              <a:t>Ключевой вопрос: Что это за международный порядок?</a:t>
            </a:r>
            <a:endParaRPr lang="en-US" altLang="zh-CN" dirty="0"/>
          </a:p>
          <a:p>
            <a:r>
              <a:rPr lang="en-US" altLang="zh-CN" sz="2000" b="0" i="0" dirty="0">
                <a:solidFill>
                  <a:srgbClr val="11111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International Order</a:t>
            </a:r>
            <a:r>
              <a:rPr lang="en-US" altLang="zh-CN" sz="2000" dirty="0">
                <a:solidFill>
                  <a:srgbClr val="1111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…….</a:t>
            </a:r>
            <a:r>
              <a:rPr lang="en-US" altLang="zh-CN" sz="2000" b="0" i="0" dirty="0">
                <a:solidFill>
                  <a:srgbClr val="11111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exists when a group of states, conscious of certain common interests and common values, form a society in the sense that they conceive themselves to be bound by a common set of rules in their relations with one another, and share in the working of common institutions.</a:t>
            </a:r>
          </a:p>
          <a:p>
            <a:r>
              <a:rPr lang="en-US" altLang="zh-CN" sz="2000" dirty="0">
                <a:solidFill>
                  <a:srgbClr val="1111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                                                            -------Hedley Bull, 1977</a:t>
            </a:r>
          </a:p>
          <a:p>
            <a:endParaRPr lang="en-US" altLang="zh-CN" sz="2000" dirty="0">
              <a:solidFill>
                <a:srgbClr val="11111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1111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International Order: Balance of Power + Legitimacy</a:t>
            </a:r>
          </a:p>
          <a:p>
            <a:r>
              <a:rPr lang="en-US" altLang="zh-CN" sz="2000" dirty="0">
                <a:solidFill>
                  <a:srgbClr val="1111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                                                           -------- Henry Kissinger, 2015</a:t>
            </a:r>
            <a:endParaRPr lang="ru-RU" altLang="zh-CN" sz="2000" dirty="0"/>
          </a:p>
          <a:p>
            <a:endParaRPr lang="ru-RU" altLang="zh-CN" dirty="0"/>
          </a:p>
          <a:p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36463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652A98F-F28F-E413-B379-689AEC0B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7039780" cy="1624520"/>
          </a:xfrm>
        </p:spPr>
        <p:txBody>
          <a:bodyPr anchor="ctr">
            <a:normAutofit/>
          </a:bodyPr>
          <a:lstStyle/>
          <a:p>
            <a:r>
              <a:rPr lang="ru-RU" altLang="zh-CN" sz="2500" dirty="0"/>
              <a:t>Китайско-российские отношения в трансформации международного порядка</a:t>
            </a:r>
            <a:endParaRPr lang="zh-CN" altLang="en-US" sz="25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6D7508-D991-CBFA-D8D0-151C668D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23" y="2743200"/>
            <a:ext cx="8037947" cy="3613149"/>
          </a:xfrm>
        </p:spPr>
        <p:txBody>
          <a:bodyPr anchor="ctr">
            <a:normAutofit/>
          </a:bodyPr>
          <a:lstStyle/>
          <a:p>
            <a:r>
              <a:rPr lang="en-US" altLang="zh-CN" sz="1700" dirty="0"/>
              <a:t>1. </a:t>
            </a:r>
            <a:r>
              <a:rPr lang="ru-RU" altLang="zh-CN" sz="1700" dirty="0"/>
              <a:t>Понимание о международном порядке</a:t>
            </a:r>
          </a:p>
          <a:p>
            <a:r>
              <a:rPr lang="ru-RU" altLang="zh-CN" sz="1700" dirty="0">
                <a:ea typeface="等线" panose="02010600030101010101" pitchFamily="2" charset="-122"/>
              </a:rPr>
              <a:t>Главные школы международных отношениях о МП:</a:t>
            </a:r>
          </a:p>
          <a:p>
            <a:r>
              <a:rPr lang="ru-RU" altLang="zh-CN" sz="1700" dirty="0">
                <a:ea typeface="等线" panose="02010600030101010101" pitchFamily="2" charset="-122"/>
              </a:rPr>
              <a:t>Английская школа: Хедли Булл, Барри Бузан…………</a:t>
            </a:r>
          </a:p>
          <a:p>
            <a:r>
              <a:rPr lang="ru-RU" altLang="zh-CN" sz="1700" dirty="0">
                <a:effectLst/>
                <a:ea typeface="等线" panose="02010600030101010101" pitchFamily="2" charset="-122"/>
              </a:rPr>
              <a:t>   Общие интересы, общие нормы, общие институты </a:t>
            </a:r>
          </a:p>
          <a:p>
            <a:r>
              <a:rPr lang="ru-RU" altLang="zh-CN" sz="1700" dirty="0">
                <a:ea typeface="等线" panose="02010600030101010101" pitchFamily="2" charset="-122"/>
              </a:rPr>
              <a:t>Американская школа: Неореализм, Неолиберализм, конструктивизм</a:t>
            </a:r>
          </a:p>
          <a:p>
            <a:r>
              <a:rPr lang="ru-RU" altLang="zh-CN" sz="1700" dirty="0">
                <a:effectLst/>
                <a:ea typeface="等线" panose="02010600030101010101" pitchFamily="2" charset="-122"/>
              </a:rPr>
              <a:t>   </a:t>
            </a:r>
            <a:r>
              <a:rPr lang="ru-RU" altLang="zh-CN" sz="1700" dirty="0">
                <a:ea typeface="等线" panose="02010600030101010101" pitchFamily="2" charset="-122"/>
              </a:rPr>
              <a:t>Распределение власти, распределение институтов, распределение идеологий</a:t>
            </a:r>
            <a:endParaRPr lang="en-US" altLang="zh-CN" sz="1700" dirty="0">
              <a:effectLst/>
              <a:ea typeface="等线" panose="02010600030101010101" pitchFamily="2" charset="-122"/>
            </a:endParaRPr>
          </a:p>
          <a:p>
            <a:endParaRPr lang="ru-RU" altLang="zh-CN" sz="1700" dirty="0"/>
          </a:p>
          <a:p>
            <a:endParaRPr lang="ru-RU" altLang="zh-CN" sz="1700" dirty="0"/>
          </a:p>
        </p:txBody>
      </p:sp>
      <p:pic>
        <p:nvPicPr>
          <p:cNvPr id="5" name="Picture 4" descr="Формула вычислительные">
            <a:extLst>
              <a:ext uri="{FF2B5EF4-FFF2-40B4-BE49-F238E27FC236}">
                <a16:creationId xmlns:a16="http://schemas.microsoft.com/office/drawing/2014/main" id="{9EF14922-3915-14C9-90BE-7B958D2A61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78" r="23321" b="-2"/>
          <a:stretch/>
        </p:blipFill>
        <p:spPr>
          <a:xfrm>
            <a:off x="8404698" y="1"/>
            <a:ext cx="3794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2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2A98F-F28F-E413-B379-689AEC0B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CN" dirty="0"/>
              <a:t>Китайско-российские отношения в трансформации международного порядка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6D7508-D991-CBFA-D8D0-151C668D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6782" cy="4351338"/>
          </a:xfrm>
        </p:spPr>
        <p:txBody>
          <a:bodyPr/>
          <a:lstStyle/>
          <a:p>
            <a:r>
              <a:rPr lang="en-US" altLang="zh-CN" dirty="0"/>
              <a:t>1. </a:t>
            </a:r>
            <a:r>
              <a:rPr lang="ru-RU" altLang="zh-CN" dirty="0"/>
              <a:t>Понимание о международном порядке</a:t>
            </a:r>
          </a:p>
          <a:p>
            <a:r>
              <a:rPr lang="ru-RU" altLang="zh-CN" dirty="0"/>
              <a:t>Ключевой вопрос: Что это за международный порядок?</a:t>
            </a:r>
            <a:endParaRPr lang="en-US" altLang="zh-CN" dirty="0"/>
          </a:p>
          <a:p>
            <a:r>
              <a:rPr lang="ru-RU" altLang="zh-CN" dirty="0">
                <a:effectLst/>
                <a:ea typeface="等线" panose="02010600030101010101" pitchFamily="2" charset="-122"/>
              </a:rPr>
              <a:t>Несмотря на то, что концепция международного порядка является важным понятием в изучении теории международных отношений, единого определения этого понятия не существует. </a:t>
            </a:r>
            <a:endParaRPr lang="en-US" altLang="zh-CN" dirty="0">
              <a:effectLst/>
              <a:ea typeface="等线" panose="02010600030101010101" pitchFamily="2" charset="-122"/>
            </a:endParaRPr>
          </a:p>
          <a:p>
            <a:endParaRPr lang="en-US" altLang="zh-CN" dirty="0">
              <a:effectLst/>
              <a:ea typeface="等线" panose="02010600030101010101" pitchFamily="2" charset="-122"/>
            </a:endParaRPr>
          </a:p>
          <a:p>
            <a:r>
              <a:rPr lang="en-US" altLang="zh-CN" dirty="0">
                <a:ea typeface="等线" panose="02010600030101010101" pitchFamily="2" charset="-122"/>
              </a:rPr>
              <a:t>……………………………wait a second</a:t>
            </a:r>
            <a:r>
              <a:rPr lang="ru-RU" altLang="zh-CN" dirty="0">
                <a:ea typeface="等线" panose="02010600030101010101" pitchFamily="2" charset="-122"/>
              </a:rPr>
              <a:t>……………………………</a:t>
            </a:r>
          </a:p>
          <a:p>
            <a:endParaRPr lang="en-US" altLang="zh-CN" dirty="0">
              <a:effectLst/>
              <a:ea typeface="等线" panose="02010600030101010101" pitchFamily="2" charset="-122"/>
            </a:endParaRPr>
          </a:p>
          <a:p>
            <a:endParaRPr lang="ru-RU" altLang="zh-CN" dirty="0"/>
          </a:p>
          <a:p>
            <a:endParaRPr lang="ru-RU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0E4601-756A-5A3A-696D-D24A19199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0" b="-4"/>
          <a:stretch/>
        </p:blipFill>
        <p:spPr>
          <a:xfrm>
            <a:off x="8793805" y="4805465"/>
            <a:ext cx="3398196" cy="205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2A98F-F28F-E413-B379-689AEC0B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CN" dirty="0"/>
              <a:t>Китайско-российские отношения в трансформации международного порядка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6D7508-D991-CBFA-D8D0-151C668D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6782" cy="4351338"/>
          </a:xfrm>
        </p:spPr>
        <p:txBody>
          <a:bodyPr/>
          <a:lstStyle/>
          <a:p>
            <a:r>
              <a:rPr lang="en-US" altLang="zh-CN" dirty="0"/>
              <a:t>1. </a:t>
            </a:r>
            <a:r>
              <a:rPr lang="ru-RU" altLang="zh-CN" dirty="0"/>
              <a:t>Понимание о международном порядке</a:t>
            </a:r>
          </a:p>
          <a:p>
            <a:r>
              <a:rPr lang="ru-RU" altLang="zh-CN" sz="2400" dirty="0">
                <a:effectLst/>
                <a:ea typeface="等线" panose="02010600030101010101" pitchFamily="2" charset="-122"/>
              </a:rPr>
              <a:t>Эклектическое понимание: незападное, смешанное, эволюционное</a:t>
            </a:r>
          </a:p>
          <a:p>
            <a:r>
              <a:rPr lang="ru-RU" altLang="zh-CN" sz="2400" dirty="0">
                <a:effectLst/>
                <a:ea typeface="等线" panose="02010600030101010101" pitchFamily="2" charset="-122"/>
              </a:rPr>
              <a:t> Иерархия власти, Доминирующая идеология, институциональный механизм</a:t>
            </a:r>
            <a:endParaRPr lang="ru-RU" altLang="zh-CN" sz="2400" dirty="0"/>
          </a:p>
          <a:p>
            <a:endParaRPr lang="ru-RU" altLang="zh-CN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2BDB891-9CE3-05DD-6A7D-CF6CB3E41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90820"/>
              </p:ext>
            </p:extLst>
          </p:nvPr>
        </p:nvGraphicFramePr>
        <p:xfrm>
          <a:off x="1671783" y="3429000"/>
          <a:ext cx="8719127" cy="2630056"/>
        </p:xfrm>
        <a:graphic>
          <a:graphicData uri="http://schemas.openxmlformats.org/drawingml/2006/table">
            <a:tbl>
              <a:tblPr firstRow="1" firstCol="1" bandRow="1"/>
              <a:tblGrid>
                <a:gridCol w="2185418">
                  <a:extLst>
                    <a:ext uri="{9D8B030D-6E8A-4147-A177-3AD203B41FA5}">
                      <a16:colId xmlns:a16="http://schemas.microsoft.com/office/drawing/2014/main" val="3747080744"/>
                    </a:ext>
                  </a:extLst>
                </a:gridCol>
                <a:gridCol w="2177903">
                  <a:extLst>
                    <a:ext uri="{9D8B030D-6E8A-4147-A177-3AD203B41FA5}">
                      <a16:colId xmlns:a16="http://schemas.microsoft.com/office/drawing/2014/main" val="348532037"/>
                    </a:ext>
                  </a:extLst>
                </a:gridCol>
                <a:gridCol w="2177903">
                  <a:extLst>
                    <a:ext uri="{9D8B030D-6E8A-4147-A177-3AD203B41FA5}">
                      <a16:colId xmlns:a16="http://schemas.microsoft.com/office/drawing/2014/main" val="277584264"/>
                    </a:ext>
                  </a:extLst>
                </a:gridCol>
                <a:gridCol w="2177903">
                  <a:extLst>
                    <a:ext uri="{9D8B030D-6E8A-4147-A177-3AD203B41FA5}">
                      <a16:colId xmlns:a16="http://schemas.microsoft.com/office/drawing/2014/main" val="1685750730"/>
                    </a:ext>
                  </a:extLst>
                </a:gridCol>
              </a:tblGrid>
              <a:tr h="657514">
                <a:tc>
                  <a:txBody>
                    <a:bodyPr/>
                    <a:lstStyle/>
                    <a:p>
                      <a:pPr algn="ctr"/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Определение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Составные элементы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614320"/>
                  </a:ext>
                </a:extLst>
              </a:tr>
              <a:tr h="657514">
                <a:tc>
                  <a:txBody>
                    <a:bodyPr/>
                    <a:lstStyle/>
                    <a:p>
                      <a:pPr algn="ctr"/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Английская школа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Общие интересы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/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Общие институты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Общие нормы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566163"/>
                  </a:ext>
                </a:extLst>
              </a:tr>
              <a:tr h="657514">
                <a:tc>
                  <a:txBody>
                    <a:bodyPr/>
                    <a:lstStyle/>
                    <a:p>
                      <a:pPr algn="ctr"/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Американские ученые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Распределение власти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Распределение институтов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Распределение идеологии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154271"/>
                  </a:ext>
                </a:extLst>
              </a:tr>
              <a:tr h="657514">
                <a:tc>
                  <a:txBody>
                    <a:bodyPr/>
                    <a:lstStyle/>
                    <a:p>
                      <a:pPr algn="ctr"/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Эклектизм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Иерархия власти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Доминирующая идеология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Институциональный механизм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31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79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2A98F-F28F-E413-B379-689AEC0B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CN" dirty="0"/>
              <a:t>Китайско-российские отношения в трансформации международного порядка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6D7508-D991-CBFA-D8D0-151C668D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6782" cy="4351338"/>
          </a:xfrm>
        </p:spPr>
        <p:txBody>
          <a:bodyPr>
            <a:normAutofit lnSpcReduction="10000"/>
          </a:bodyPr>
          <a:lstStyle/>
          <a:p>
            <a:r>
              <a:rPr lang="ru-RU" altLang="zh-CN" dirty="0"/>
              <a:t>2. Китайско-российские отношения в международном порядке</a:t>
            </a:r>
          </a:p>
          <a:p>
            <a:r>
              <a:rPr lang="ru-RU" altLang="zh-CN" dirty="0"/>
              <a:t>Ключевой вопрос: Почему китайско-российские отношения успешно развивались после окончания холодной войны?</a:t>
            </a:r>
          </a:p>
          <a:p>
            <a:endParaRPr lang="ru-RU" altLang="zh-CN" dirty="0"/>
          </a:p>
          <a:p>
            <a:r>
              <a:rPr lang="ru-RU" altLang="zh-CN" dirty="0"/>
              <a:t>Возможные ответы: </a:t>
            </a:r>
          </a:p>
          <a:p>
            <a:r>
              <a:rPr lang="ru-RU" altLang="zh-CN" dirty="0"/>
              <a:t>«Поворот на восток» России </a:t>
            </a:r>
          </a:p>
          <a:p>
            <a:r>
              <a:rPr lang="ru-RU" altLang="zh-CN" dirty="0"/>
              <a:t>Внешняя политика Китая</a:t>
            </a:r>
          </a:p>
          <a:p>
            <a:r>
              <a:rPr lang="ru-RU" altLang="zh-CN" dirty="0"/>
              <a:t>Стратегия США</a:t>
            </a:r>
          </a:p>
          <a:p>
            <a:r>
              <a:rPr lang="ru-RU" altLang="zh-CN" dirty="0"/>
              <a:t>Внутренняя политика</a:t>
            </a:r>
          </a:p>
        </p:txBody>
      </p:sp>
      <p:pic>
        <p:nvPicPr>
          <p:cNvPr id="5" name="图片 4" descr="图片包含 户外, 人, 桌子, 伞&#10;&#10;描述已自动生成">
            <a:extLst>
              <a:ext uri="{FF2B5EF4-FFF2-40B4-BE49-F238E27FC236}">
                <a16:creationId xmlns:a16="http://schemas.microsoft.com/office/drawing/2014/main" id="{1B738C23-E32C-0670-8157-988BC59BC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79" y="4572001"/>
            <a:ext cx="404022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8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2A98F-F28F-E413-B379-689AEC0B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CN" dirty="0"/>
              <a:t>Китайско-российские отношения в трансформации международного порядка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6D7508-D991-CBFA-D8D0-151C668D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6782" cy="4351338"/>
          </a:xfrm>
        </p:spPr>
        <p:txBody>
          <a:bodyPr/>
          <a:lstStyle/>
          <a:p>
            <a:r>
              <a:rPr lang="ru-RU" altLang="zh-CN" dirty="0"/>
              <a:t>2. Китайско-российские отношения в международном порядке</a:t>
            </a:r>
          </a:p>
          <a:p>
            <a:r>
              <a:rPr lang="ru-RU" altLang="zh-CN" sz="2400" dirty="0">
                <a:effectLst/>
                <a:ea typeface="等线" panose="02010600030101010101" pitchFamily="2" charset="-122"/>
              </a:rPr>
              <a:t> Существующие исследования  редко упоминаются влияние международного порядка на китайско-российские отношения. </a:t>
            </a:r>
          </a:p>
          <a:p>
            <a:r>
              <a:rPr lang="ru-RU" altLang="zh-CN" sz="2400" dirty="0">
                <a:ea typeface="等线" panose="02010600030101010101" pitchFamily="2" charset="-122"/>
              </a:rPr>
              <a:t>Иерархия власти: Геополитическое положение Китая и России</a:t>
            </a:r>
          </a:p>
          <a:p>
            <a:r>
              <a:rPr lang="ru-RU" altLang="zh-CN" sz="2400" dirty="0">
                <a:ea typeface="等线" panose="02010600030101010101" pitchFamily="2" charset="-122"/>
              </a:rPr>
              <a:t>Доминирующая идеология: Сотрудничество между великими державами</a:t>
            </a:r>
          </a:p>
          <a:p>
            <a:r>
              <a:rPr lang="ru-RU" altLang="zh-CN" sz="2400" dirty="0">
                <a:ea typeface="等线" panose="02010600030101010101" pitchFamily="2" charset="-122"/>
              </a:rPr>
              <a:t>Институциональный механизм: Совестное создание механизма</a:t>
            </a:r>
          </a:p>
          <a:p>
            <a:endParaRPr lang="ru-RU" altLang="zh-CN" sz="2400" dirty="0">
              <a:effectLst/>
              <a:ea typeface="等线" panose="02010600030101010101" pitchFamily="2" charset="-122"/>
            </a:endParaRPr>
          </a:p>
          <a:p>
            <a:endParaRPr lang="ru-RU" altLang="zh-CN" sz="2400" dirty="0">
              <a:effectLst/>
              <a:ea typeface="等线" panose="02010600030101010101" pitchFamily="2" charset="-122"/>
            </a:endParaRPr>
          </a:p>
          <a:p>
            <a:endParaRPr lang="ru-RU" altLang="zh-CN" sz="2400" dirty="0">
              <a:effectLst/>
              <a:ea typeface="等线" panose="02010600030101010101" pitchFamily="2" charset="-122"/>
            </a:endParaRPr>
          </a:p>
          <a:p>
            <a:endParaRPr lang="ru-RU" altLang="zh-CN" sz="2400" dirty="0">
              <a:effectLst/>
              <a:ea typeface="等线" panose="02010600030101010101" pitchFamily="2" charset="-122"/>
            </a:endParaRPr>
          </a:p>
          <a:p>
            <a:endParaRPr lang="ru-RU" altLang="zh-CN" sz="2400" dirty="0"/>
          </a:p>
        </p:txBody>
      </p:sp>
      <p:pic>
        <p:nvPicPr>
          <p:cNvPr id="6" name="图片 5" descr="卡通画&#10;&#10;描述已自动生成">
            <a:extLst>
              <a:ext uri="{FF2B5EF4-FFF2-40B4-BE49-F238E27FC236}">
                <a16:creationId xmlns:a16="http://schemas.microsoft.com/office/drawing/2014/main" id="{1CBF7A45-F1CB-3ADD-4F4B-979B8F708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61" y="4757183"/>
            <a:ext cx="3184839" cy="210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2A98F-F28F-E413-B379-689AEC0B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CN" dirty="0"/>
              <a:t>Китайско-российские отношения в трансформации международного порядка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6D7508-D991-CBFA-D8D0-151C668D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6782" cy="4351338"/>
          </a:xfrm>
        </p:spPr>
        <p:txBody>
          <a:bodyPr/>
          <a:lstStyle/>
          <a:p>
            <a:r>
              <a:rPr lang="ru-RU" altLang="zh-CN" dirty="0"/>
              <a:t>3. Особенности трансформации международного порядка</a:t>
            </a:r>
          </a:p>
          <a:p>
            <a:r>
              <a:rPr lang="ru-RU" altLang="zh-CN" sz="2800" dirty="0">
                <a:ea typeface="等线" panose="02010600030101010101" pitchFamily="2" charset="-122"/>
              </a:rPr>
              <a:t>Иерархия власти:</a:t>
            </a:r>
          </a:p>
          <a:p>
            <a:r>
              <a:rPr lang="ru-RU" altLang="zh-CN" dirty="0">
                <a:ea typeface="等线" panose="02010600030101010101" pitchFamily="2" charset="-122"/>
              </a:rPr>
              <a:t>    </a:t>
            </a:r>
            <a:r>
              <a:rPr lang="ru-RU" altLang="zh-CN" sz="2800" dirty="0">
                <a:ea typeface="等线" panose="02010600030101010101" pitchFamily="2" charset="-122"/>
              </a:rPr>
              <a:t> Формирование «сложной биполярности» </a:t>
            </a:r>
          </a:p>
          <a:p>
            <a:r>
              <a:rPr lang="ru-RU" altLang="zh-CN" sz="2800" dirty="0">
                <a:ea typeface="等线" panose="02010600030101010101" pitchFamily="2" charset="-122"/>
              </a:rPr>
              <a:t>Доминирующая идеология:</a:t>
            </a:r>
          </a:p>
          <a:p>
            <a:r>
              <a:rPr lang="ru-RU" altLang="zh-CN" dirty="0">
                <a:ea typeface="等线" panose="02010600030101010101" pitchFamily="2" charset="-122"/>
              </a:rPr>
              <a:t>     </a:t>
            </a:r>
            <a:r>
              <a:rPr lang="ru-RU" altLang="zh-CN" sz="2800" dirty="0">
                <a:ea typeface="等线" panose="02010600030101010101" pitchFamily="2" charset="-122"/>
              </a:rPr>
              <a:t> Конкуренция между великими державами</a:t>
            </a:r>
          </a:p>
          <a:p>
            <a:r>
              <a:rPr lang="ru-RU" altLang="zh-CN" dirty="0">
                <a:ea typeface="等线" panose="02010600030101010101" pitchFamily="2" charset="-122"/>
              </a:rPr>
              <a:t>      Новые концепции международного управления</a:t>
            </a:r>
            <a:endParaRPr lang="ru-RU" altLang="zh-CN" sz="2800" dirty="0">
              <a:ea typeface="等线" panose="02010600030101010101" pitchFamily="2" charset="-122"/>
            </a:endParaRPr>
          </a:p>
          <a:p>
            <a:r>
              <a:rPr lang="ru-RU" altLang="zh-CN" sz="2800" dirty="0">
                <a:ea typeface="等线" panose="02010600030101010101" pitchFamily="2" charset="-122"/>
              </a:rPr>
              <a:t>Институциональный механизм: </a:t>
            </a:r>
          </a:p>
          <a:p>
            <a:r>
              <a:rPr lang="ru-RU" altLang="zh-CN" dirty="0">
                <a:ea typeface="等线" panose="02010600030101010101" pitchFamily="2" charset="-122"/>
              </a:rPr>
              <a:t>     </a:t>
            </a:r>
            <a:r>
              <a:rPr lang="ru-RU" altLang="zh-CN" dirty="0">
                <a:effectLst/>
                <a:ea typeface="等线" panose="02010600030101010101" pitchFamily="2" charset="-122"/>
              </a:rPr>
              <a:t> Появление конкурентоспособных многосторонних механизмов </a:t>
            </a:r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1243350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559</Words>
  <Application>Microsoft Office PowerPoint</Application>
  <PresentationFormat>宽屏</PresentationFormat>
  <Paragraphs>92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Microsoft YaHei</vt:lpstr>
      <vt:lpstr>Arial</vt:lpstr>
      <vt:lpstr>Times New Roman</vt:lpstr>
      <vt:lpstr>Office 主题​​</vt:lpstr>
      <vt:lpstr>Китайско-российские отношения в трансформации международного порядка</vt:lpstr>
      <vt:lpstr>Китайско-российские отношения в трансформации международного порядка</vt:lpstr>
      <vt:lpstr>Китайско-российские отношения в трансформации международного порядка</vt:lpstr>
      <vt:lpstr>Китайско-российские отношения в трансформации международного порядка</vt:lpstr>
      <vt:lpstr>Китайско-российские отношения в трансформации международного порядка</vt:lpstr>
      <vt:lpstr>Китайско-российские отношения в трансформации международного порядка</vt:lpstr>
      <vt:lpstr>Китайско-российские отношения в трансформации международного порядка</vt:lpstr>
      <vt:lpstr>Китайско-российские отношения в трансформации международного порядка</vt:lpstr>
      <vt:lpstr>Китайско-российские отношения в трансформации международного порядка</vt:lpstr>
      <vt:lpstr>Китайско-российские отношения в трансформации международного порядка</vt:lpstr>
      <vt:lpstr>Китайско-российские отношения в трансформации международного порядка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Китайско-российские отношения в трансформации международного порядка</dc:title>
  <dc:creator>406332357@qq.com</dc:creator>
  <cp:lastModifiedBy>406332357@qq.com</cp:lastModifiedBy>
  <cp:revision>9</cp:revision>
  <dcterms:created xsi:type="dcterms:W3CDTF">2024-09-12T01:49:46Z</dcterms:created>
  <dcterms:modified xsi:type="dcterms:W3CDTF">2025-03-09T06:34:19Z</dcterms:modified>
</cp:coreProperties>
</file>